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"/>
  </p:notesMasterIdLst>
  <p:sldIdLst>
    <p:sldId id="256" r:id="rId2"/>
  </p:sldIdLst>
  <p:sldSz cx="27432000" cy="36576000"/>
  <p:notesSz cx="6858000" cy="9144000"/>
  <p:defaultTextStyle>
    <a:defPPr>
      <a:defRPr lang="en-US"/>
    </a:defPPr>
    <a:lvl1pPr marL="0" algn="l" defTabSz="1828727" rtl="0" eaLnBrk="1" latinLnBrk="0" hangingPunct="1">
      <a:defRPr sz="7200" kern="1200">
        <a:solidFill>
          <a:schemeClr val="tx1"/>
        </a:solidFill>
        <a:latin typeface="+mn-lt"/>
        <a:ea typeface="+mn-ea"/>
        <a:cs typeface="+mn-cs"/>
      </a:defRPr>
    </a:lvl1pPr>
    <a:lvl2pPr marL="1828727" algn="l" defTabSz="1828727" rtl="0" eaLnBrk="1" latinLnBrk="0" hangingPunct="1">
      <a:defRPr sz="7200" kern="1200">
        <a:solidFill>
          <a:schemeClr val="tx1"/>
        </a:solidFill>
        <a:latin typeface="+mn-lt"/>
        <a:ea typeface="+mn-ea"/>
        <a:cs typeface="+mn-cs"/>
      </a:defRPr>
    </a:lvl2pPr>
    <a:lvl3pPr marL="3657454" algn="l" defTabSz="1828727" rtl="0" eaLnBrk="1" latinLnBrk="0" hangingPunct="1">
      <a:defRPr sz="7200" kern="1200">
        <a:solidFill>
          <a:schemeClr val="tx1"/>
        </a:solidFill>
        <a:latin typeface="+mn-lt"/>
        <a:ea typeface="+mn-ea"/>
        <a:cs typeface="+mn-cs"/>
      </a:defRPr>
    </a:lvl3pPr>
    <a:lvl4pPr marL="5486181" algn="l" defTabSz="1828727" rtl="0" eaLnBrk="1" latinLnBrk="0" hangingPunct="1">
      <a:defRPr sz="7200" kern="1200">
        <a:solidFill>
          <a:schemeClr val="tx1"/>
        </a:solidFill>
        <a:latin typeface="+mn-lt"/>
        <a:ea typeface="+mn-ea"/>
        <a:cs typeface="+mn-cs"/>
      </a:defRPr>
    </a:lvl4pPr>
    <a:lvl5pPr marL="7314907" algn="l" defTabSz="1828727" rtl="0" eaLnBrk="1" latinLnBrk="0" hangingPunct="1">
      <a:defRPr sz="7200" kern="1200">
        <a:solidFill>
          <a:schemeClr val="tx1"/>
        </a:solidFill>
        <a:latin typeface="+mn-lt"/>
        <a:ea typeface="+mn-ea"/>
        <a:cs typeface="+mn-cs"/>
      </a:defRPr>
    </a:lvl5pPr>
    <a:lvl6pPr marL="9143634" algn="l" defTabSz="1828727" rtl="0" eaLnBrk="1" latinLnBrk="0" hangingPunct="1">
      <a:defRPr sz="7200" kern="1200">
        <a:solidFill>
          <a:schemeClr val="tx1"/>
        </a:solidFill>
        <a:latin typeface="+mn-lt"/>
        <a:ea typeface="+mn-ea"/>
        <a:cs typeface="+mn-cs"/>
      </a:defRPr>
    </a:lvl6pPr>
    <a:lvl7pPr marL="10972361" algn="l" defTabSz="1828727" rtl="0" eaLnBrk="1" latinLnBrk="0" hangingPunct="1">
      <a:defRPr sz="7200" kern="1200">
        <a:solidFill>
          <a:schemeClr val="tx1"/>
        </a:solidFill>
        <a:latin typeface="+mn-lt"/>
        <a:ea typeface="+mn-ea"/>
        <a:cs typeface="+mn-cs"/>
      </a:defRPr>
    </a:lvl7pPr>
    <a:lvl8pPr marL="12801088" algn="l" defTabSz="1828727" rtl="0" eaLnBrk="1" latinLnBrk="0" hangingPunct="1">
      <a:defRPr sz="7200" kern="1200">
        <a:solidFill>
          <a:schemeClr val="tx1"/>
        </a:solidFill>
        <a:latin typeface="+mn-lt"/>
        <a:ea typeface="+mn-ea"/>
        <a:cs typeface="+mn-cs"/>
      </a:defRPr>
    </a:lvl8pPr>
    <a:lvl9pPr marL="14629815" algn="l" defTabSz="1828727" rtl="0" eaLnBrk="1" latinLnBrk="0" hangingPunct="1">
      <a:defRPr sz="72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15620"/>
    <p:restoredTop sz="94660"/>
  </p:normalViewPr>
  <p:slideViewPr>
    <p:cSldViewPr snapToObjects="1">
      <p:cViewPr>
        <p:scale>
          <a:sx n="50" d="100"/>
          <a:sy n="50" d="100"/>
        </p:scale>
        <p:origin x="-402" y="1104"/>
      </p:cViewPr>
      <p:guideLst>
        <p:guide orient="horz" pos="15178"/>
        <p:guide pos="86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B5BE4C-DE2E-524E-B244-9274EEA7A61C}" type="datetimeFigureOut">
              <a:rPr lang="en-US" smtClean="0"/>
              <a:pPr/>
              <a:t>8/6/2014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43125" y="685800"/>
            <a:ext cx="25717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5CEE8B-1651-2448-BFDE-C24B42067F9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0359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828727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1pPr>
    <a:lvl2pPr marL="1828727" algn="l" defTabSz="1828727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2pPr>
    <a:lvl3pPr marL="3657454" algn="l" defTabSz="1828727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3pPr>
    <a:lvl4pPr marL="5486181" algn="l" defTabSz="1828727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4pPr>
    <a:lvl5pPr marL="7314907" algn="l" defTabSz="1828727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5pPr>
    <a:lvl6pPr marL="9143634" algn="l" defTabSz="1828727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6pPr>
    <a:lvl7pPr marL="10972361" algn="l" defTabSz="1828727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7pPr>
    <a:lvl8pPr marL="12801088" algn="l" defTabSz="1828727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8pPr>
    <a:lvl9pPr marL="14629815" algn="l" defTabSz="1828727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43125" y="685800"/>
            <a:ext cx="25717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7500" lnSpcReduction="20000"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5CEE8B-1651-2448-BFDE-C24B42067F97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57400" y="11362269"/>
            <a:ext cx="23317200" cy="784013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114800" y="20726400"/>
            <a:ext cx="19202400" cy="93472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54861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73149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9143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09723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28010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46298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00FA51-1785-FA41-96ED-D701FDE160E6}" type="datetimeFigureOut">
              <a:rPr lang="en-US" smtClean="0"/>
              <a:pPr/>
              <a:t>8/6/2014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36088-1481-3241-929C-BB7387C0979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00FA51-1785-FA41-96ED-D701FDE160E6}" type="datetimeFigureOut">
              <a:rPr lang="en-US" smtClean="0"/>
              <a:pPr/>
              <a:t>8/6/2014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36088-1481-3241-929C-BB7387C0979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464316" y="7027335"/>
            <a:ext cx="29627512" cy="149800736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81781" y="7027335"/>
            <a:ext cx="88425339" cy="149800736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00FA51-1785-FA41-96ED-D701FDE160E6}" type="datetimeFigureOut">
              <a:rPr lang="en-US" smtClean="0"/>
              <a:pPr/>
              <a:t>8/6/2014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36088-1481-3241-929C-BB7387C0979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00FA51-1785-FA41-96ED-D701FDE160E6}" type="datetimeFigureOut">
              <a:rPr lang="en-US" smtClean="0"/>
              <a:pPr/>
              <a:t>8/6/2014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36088-1481-3241-929C-BB7387C0979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6938" y="23503469"/>
            <a:ext cx="23317200" cy="7264400"/>
          </a:xfrm>
        </p:spPr>
        <p:txBody>
          <a:bodyPr anchor="t"/>
          <a:lstStyle>
            <a:lvl1pPr algn="l">
              <a:defRPr sz="16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6938" y="15502475"/>
            <a:ext cx="23317200" cy="8000998"/>
          </a:xfrm>
        </p:spPr>
        <p:txBody>
          <a:bodyPr anchor="b"/>
          <a:lstStyle>
            <a:lvl1pPr marL="0" indent="0">
              <a:buNone/>
              <a:defRPr sz="8000">
                <a:solidFill>
                  <a:schemeClr val="tx1">
                    <a:tint val="75000"/>
                  </a:schemeClr>
                </a:solidFill>
              </a:defRPr>
            </a:lvl1pPr>
            <a:lvl2pPr marL="1828727" indent="0">
              <a:buNone/>
              <a:defRPr sz="7200">
                <a:solidFill>
                  <a:schemeClr val="tx1">
                    <a:tint val="75000"/>
                  </a:schemeClr>
                </a:solidFill>
              </a:defRPr>
            </a:lvl2pPr>
            <a:lvl3pPr marL="3657454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3pPr>
            <a:lvl4pPr marL="5486181" indent="0">
              <a:buNone/>
              <a:defRPr sz="5600">
                <a:solidFill>
                  <a:schemeClr val="tx1">
                    <a:tint val="75000"/>
                  </a:schemeClr>
                </a:solidFill>
              </a:defRPr>
            </a:lvl4pPr>
            <a:lvl5pPr marL="7314907" indent="0">
              <a:buNone/>
              <a:defRPr sz="5600">
                <a:solidFill>
                  <a:schemeClr val="tx1">
                    <a:tint val="75000"/>
                  </a:schemeClr>
                </a:solidFill>
              </a:defRPr>
            </a:lvl5pPr>
            <a:lvl6pPr marL="9143634" indent="0">
              <a:buNone/>
              <a:defRPr sz="5600">
                <a:solidFill>
                  <a:schemeClr val="tx1">
                    <a:tint val="75000"/>
                  </a:schemeClr>
                </a:solidFill>
              </a:defRPr>
            </a:lvl6pPr>
            <a:lvl7pPr marL="10972361" indent="0">
              <a:buNone/>
              <a:defRPr sz="5600">
                <a:solidFill>
                  <a:schemeClr val="tx1">
                    <a:tint val="75000"/>
                  </a:schemeClr>
                </a:solidFill>
              </a:defRPr>
            </a:lvl7pPr>
            <a:lvl8pPr marL="12801088" indent="0">
              <a:buNone/>
              <a:defRPr sz="5600">
                <a:solidFill>
                  <a:schemeClr val="tx1">
                    <a:tint val="75000"/>
                  </a:schemeClr>
                </a:solidFill>
              </a:defRPr>
            </a:lvl8pPr>
            <a:lvl9pPr marL="14629815" indent="0">
              <a:buNone/>
              <a:defRPr sz="5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00FA51-1785-FA41-96ED-D701FDE160E6}" type="datetimeFigureOut">
              <a:rPr lang="en-US" smtClean="0"/>
              <a:pPr/>
              <a:t>8/6/2014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36088-1481-3241-929C-BB7387C0979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81777" y="40961736"/>
            <a:ext cx="59026425" cy="115866336"/>
          </a:xfrm>
        </p:spPr>
        <p:txBody>
          <a:bodyPr/>
          <a:lstStyle>
            <a:lvl1pPr>
              <a:defRPr sz="11200"/>
            </a:lvl1pPr>
            <a:lvl2pPr>
              <a:defRPr sz="9600"/>
            </a:lvl2pPr>
            <a:lvl3pPr>
              <a:defRPr sz="8000"/>
            </a:lvl3pPr>
            <a:lvl4pPr>
              <a:defRPr sz="7200"/>
            </a:lvl4pPr>
            <a:lvl5pPr>
              <a:defRPr sz="7200"/>
            </a:lvl5pPr>
            <a:lvl6pPr>
              <a:defRPr sz="7200"/>
            </a:lvl6pPr>
            <a:lvl7pPr>
              <a:defRPr sz="7200"/>
            </a:lvl7pPr>
            <a:lvl8pPr>
              <a:defRPr sz="7200"/>
            </a:lvl8pPr>
            <a:lvl9pPr>
              <a:defRPr sz="7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65402" y="40961736"/>
            <a:ext cx="59026425" cy="115866336"/>
          </a:xfrm>
        </p:spPr>
        <p:txBody>
          <a:bodyPr/>
          <a:lstStyle>
            <a:lvl1pPr>
              <a:defRPr sz="11200"/>
            </a:lvl1pPr>
            <a:lvl2pPr>
              <a:defRPr sz="9600"/>
            </a:lvl2pPr>
            <a:lvl3pPr>
              <a:defRPr sz="8000"/>
            </a:lvl3pPr>
            <a:lvl4pPr>
              <a:defRPr sz="7200"/>
            </a:lvl4pPr>
            <a:lvl5pPr>
              <a:defRPr sz="7200"/>
            </a:lvl5pPr>
            <a:lvl6pPr>
              <a:defRPr sz="7200"/>
            </a:lvl6pPr>
            <a:lvl7pPr>
              <a:defRPr sz="7200"/>
            </a:lvl7pPr>
            <a:lvl8pPr>
              <a:defRPr sz="7200"/>
            </a:lvl8pPr>
            <a:lvl9pPr>
              <a:defRPr sz="7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00FA51-1785-FA41-96ED-D701FDE160E6}" type="datetimeFigureOut">
              <a:rPr lang="en-US" smtClean="0"/>
              <a:pPr/>
              <a:t>8/6/2014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36088-1481-3241-929C-BB7387C0979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464736"/>
            <a:ext cx="24688800" cy="6096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4" y="8187272"/>
            <a:ext cx="12120564" cy="3412064"/>
          </a:xfrm>
        </p:spPr>
        <p:txBody>
          <a:bodyPr anchor="b"/>
          <a:lstStyle>
            <a:lvl1pPr marL="0" indent="0">
              <a:buNone/>
              <a:defRPr sz="9600" b="1"/>
            </a:lvl1pPr>
            <a:lvl2pPr marL="1828727" indent="0">
              <a:buNone/>
              <a:defRPr sz="8000" b="1"/>
            </a:lvl2pPr>
            <a:lvl3pPr marL="3657454" indent="0">
              <a:buNone/>
              <a:defRPr sz="7200" b="1"/>
            </a:lvl3pPr>
            <a:lvl4pPr marL="5486181" indent="0">
              <a:buNone/>
              <a:defRPr sz="6400" b="1"/>
            </a:lvl4pPr>
            <a:lvl5pPr marL="7314907" indent="0">
              <a:buNone/>
              <a:defRPr sz="6400" b="1"/>
            </a:lvl5pPr>
            <a:lvl6pPr marL="9143634" indent="0">
              <a:buNone/>
              <a:defRPr sz="6400" b="1"/>
            </a:lvl6pPr>
            <a:lvl7pPr marL="10972361" indent="0">
              <a:buNone/>
              <a:defRPr sz="6400" b="1"/>
            </a:lvl7pPr>
            <a:lvl8pPr marL="12801088" indent="0">
              <a:buNone/>
              <a:defRPr sz="6400" b="1"/>
            </a:lvl8pPr>
            <a:lvl9pPr marL="14629815" indent="0">
              <a:buNone/>
              <a:defRPr sz="64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4" y="11599336"/>
            <a:ext cx="12120564" cy="21073536"/>
          </a:xfrm>
        </p:spPr>
        <p:txBody>
          <a:bodyPr/>
          <a:lstStyle>
            <a:lvl1pPr>
              <a:defRPr sz="9600"/>
            </a:lvl1pPr>
            <a:lvl2pPr>
              <a:defRPr sz="8000"/>
            </a:lvl2pPr>
            <a:lvl3pPr>
              <a:defRPr sz="7200"/>
            </a:lvl3pPr>
            <a:lvl4pPr>
              <a:defRPr sz="6400"/>
            </a:lvl4pPr>
            <a:lvl5pPr>
              <a:defRPr sz="6400"/>
            </a:lvl5pPr>
            <a:lvl6pPr>
              <a:defRPr sz="6400"/>
            </a:lvl6pPr>
            <a:lvl7pPr>
              <a:defRPr sz="6400"/>
            </a:lvl7pPr>
            <a:lvl8pPr>
              <a:defRPr sz="6400"/>
            </a:lvl8pPr>
            <a:lvl9pPr>
              <a:defRPr sz="6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3935077" y="8187272"/>
            <a:ext cx="12125325" cy="3412064"/>
          </a:xfrm>
        </p:spPr>
        <p:txBody>
          <a:bodyPr anchor="b"/>
          <a:lstStyle>
            <a:lvl1pPr marL="0" indent="0">
              <a:buNone/>
              <a:defRPr sz="9600" b="1"/>
            </a:lvl1pPr>
            <a:lvl2pPr marL="1828727" indent="0">
              <a:buNone/>
              <a:defRPr sz="8000" b="1"/>
            </a:lvl2pPr>
            <a:lvl3pPr marL="3657454" indent="0">
              <a:buNone/>
              <a:defRPr sz="7200" b="1"/>
            </a:lvl3pPr>
            <a:lvl4pPr marL="5486181" indent="0">
              <a:buNone/>
              <a:defRPr sz="6400" b="1"/>
            </a:lvl4pPr>
            <a:lvl5pPr marL="7314907" indent="0">
              <a:buNone/>
              <a:defRPr sz="6400" b="1"/>
            </a:lvl5pPr>
            <a:lvl6pPr marL="9143634" indent="0">
              <a:buNone/>
              <a:defRPr sz="6400" b="1"/>
            </a:lvl6pPr>
            <a:lvl7pPr marL="10972361" indent="0">
              <a:buNone/>
              <a:defRPr sz="6400" b="1"/>
            </a:lvl7pPr>
            <a:lvl8pPr marL="12801088" indent="0">
              <a:buNone/>
              <a:defRPr sz="6400" b="1"/>
            </a:lvl8pPr>
            <a:lvl9pPr marL="14629815" indent="0">
              <a:buNone/>
              <a:defRPr sz="64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3935077" y="11599336"/>
            <a:ext cx="12125325" cy="21073536"/>
          </a:xfrm>
        </p:spPr>
        <p:txBody>
          <a:bodyPr/>
          <a:lstStyle>
            <a:lvl1pPr>
              <a:defRPr sz="9600"/>
            </a:lvl1pPr>
            <a:lvl2pPr>
              <a:defRPr sz="8000"/>
            </a:lvl2pPr>
            <a:lvl3pPr>
              <a:defRPr sz="7200"/>
            </a:lvl3pPr>
            <a:lvl4pPr>
              <a:defRPr sz="6400"/>
            </a:lvl4pPr>
            <a:lvl5pPr>
              <a:defRPr sz="6400"/>
            </a:lvl5pPr>
            <a:lvl6pPr>
              <a:defRPr sz="6400"/>
            </a:lvl6pPr>
            <a:lvl7pPr>
              <a:defRPr sz="6400"/>
            </a:lvl7pPr>
            <a:lvl8pPr>
              <a:defRPr sz="6400"/>
            </a:lvl8pPr>
            <a:lvl9pPr>
              <a:defRPr sz="6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00FA51-1785-FA41-96ED-D701FDE160E6}" type="datetimeFigureOut">
              <a:rPr lang="en-US" smtClean="0"/>
              <a:pPr/>
              <a:t>8/6/2014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36088-1481-3241-929C-BB7387C0979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00FA51-1785-FA41-96ED-D701FDE160E6}" type="datetimeFigureOut">
              <a:rPr lang="en-US" smtClean="0"/>
              <a:pPr/>
              <a:t>8/6/2014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36088-1481-3241-929C-BB7387C0979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00FA51-1785-FA41-96ED-D701FDE160E6}" type="datetimeFigureOut">
              <a:rPr lang="en-US" smtClean="0"/>
              <a:pPr/>
              <a:t>8/6/2014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36088-1481-3241-929C-BB7387C0979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6" y="1456267"/>
            <a:ext cx="9024939" cy="6197600"/>
          </a:xfrm>
        </p:spPr>
        <p:txBody>
          <a:bodyPr anchor="b"/>
          <a:lstStyle>
            <a:lvl1pPr algn="l">
              <a:defRPr sz="8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25150" y="1456273"/>
            <a:ext cx="15335250" cy="31216603"/>
          </a:xfrm>
        </p:spPr>
        <p:txBody>
          <a:bodyPr/>
          <a:lstStyle>
            <a:lvl1pPr>
              <a:defRPr sz="12800"/>
            </a:lvl1pPr>
            <a:lvl2pPr>
              <a:defRPr sz="11200"/>
            </a:lvl2pPr>
            <a:lvl3pPr>
              <a:defRPr sz="9600"/>
            </a:lvl3pPr>
            <a:lvl4pPr>
              <a:defRPr sz="8000"/>
            </a:lvl4pPr>
            <a:lvl5pPr>
              <a:defRPr sz="8000"/>
            </a:lvl5pPr>
            <a:lvl6pPr>
              <a:defRPr sz="8000"/>
            </a:lvl6pPr>
            <a:lvl7pPr>
              <a:defRPr sz="8000"/>
            </a:lvl7pPr>
            <a:lvl8pPr>
              <a:defRPr sz="8000"/>
            </a:lvl8pPr>
            <a:lvl9pPr>
              <a:defRPr sz="8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71606" y="7653873"/>
            <a:ext cx="9024939" cy="25019003"/>
          </a:xfrm>
        </p:spPr>
        <p:txBody>
          <a:bodyPr/>
          <a:lstStyle>
            <a:lvl1pPr marL="0" indent="0">
              <a:buNone/>
              <a:defRPr sz="5600"/>
            </a:lvl1pPr>
            <a:lvl2pPr marL="1828727" indent="0">
              <a:buNone/>
              <a:defRPr sz="4800"/>
            </a:lvl2pPr>
            <a:lvl3pPr marL="3657454" indent="0">
              <a:buNone/>
              <a:defRPr sz="4000"/>
            </a:lvl3pPr>
            <a:lvl4pPr marL="5486181" indent="0">
              <a:buNone/>
              <a:defRPr sz="3600"/>
            </a:lvl4pPr>
            <a:lvl5pPr marL="7314907" indent="0">
              <a:buNone/>
              <a:defRPr sz="3600"/>
            </a:lvl5pPr>
            <a:lvl6pPr marL="9143634" indent="0">
              <a:buNone/>
              <a:defRPr sz="3600"/>
            </a:lvl6pPr>
            <a:lvl7pPr marL="10972361" indent="0">
              <a:buNone/>
              <a:defRPr sz="3600"/>
            </a:lvl7pPr>
            <a:lvl8pPr marL="12801088" indent="0">
              <a:buNone/>
              <a:defRPr sz="3600"/>
            </a:lvl8pPr>
            <a:lvl9pPr marL="14629815" indent="0">
              <a:buNone/>
              <a:defRPr sz="3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00FA51-1785-FA41-96ED-D701FDE160E6}" type="datetimeFigureOut">
              <a:rPr lang="en-US" smtClean="0"/>
              <a:pPr/>
              <a:t>8/6/2014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36088-1481-3241-929C-BB7387C0979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76864" y="25603203"/>
            <a:ext cx="16459200" cy="3022603"/>
          </a:xfrm>
        </p:spPr>
        <p:txBody>
          <a:bodyPr anchor="b"/>
          <a:lstStyle>
            <a:lvl1pPr algn="l">
              <a:defRPr sz="8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376864" y="3268133"/>
            <a:ext cx="16459200" cy="21945600"/>
          </a:xfrm>
        </p:spPr>
        <p:txBody>
          <a:bodyPr/>
          <a:lstStyle>
            <a:lvl1pPr marL="0" indent="0">
              <a:buNone/>
              <a:defRPr sz="12800"/>
            </a:lvl1pPr>
            <a:lvl2pPr marL="1828727" indent="0">
              <a:buNone/>
              <a:defRPr sz="11200"/>
            </a:lvl2pPr>
            <a:lvl3pPr marL="3657454" indent="0">
              <a:buNone/>
              <a:defRPr sz="9600"/>
            </a:lvl3pPr>
            <a:lvl4pPr marL="5486181" indent="0">
              <a:buNone/>
              <a:defRPr sz="8000"/>
            </a:lvl4pPr>
            <a:lvl5pPr marL="7314907" indent="0">
              <a:buNone/>
              <a:defRPr sz="8000"/>
            </a:lvl5pPr>
            <a:lvl6pPr marL="9143634" indent="0">
              <a:buNone/>
              <a:defRPr sz="8000"/>
            </a:lvl6pPr>
            <a:lvl7pPr marL="10972361" indent="0">
              <a:buNone/>
              <a:defRPr sz="8000"/>
            </a:lvl7pPr>
            <a:lvl8pPr marL="12801088" indent="0">
              <a:buNone/>
              <a:defRPr sz="8000"/>
            </a:lvl8pPr>
            <a:lvl9pPr marL="14629815" indent="0">
              <a:buNone/>
              <a:defRPr sz="8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76864" y="28625805"/>
            <a:ext cx="16459200" cy="4292598"/>
          </a:xfrm>
        </p:spPr>
        <p:txBody>
          <a:bodyPr/>
          <a:lstStyle>
            <a:lvl1pPr marL="0" indent="0">
              <a:buNone/>
              <a:defRPr sz="5600"/>
            </a:lvl1pPr>
            <a:lvl2pPr marL="1828727" indent="0">
              <a:buNone/>
              <a:defRPr sz="4800"/>
            </a:lvl2pPr>
            <a:lvl3pPr marL="3657454" indent="0">
              <a:buNone/>
              <a:defRPr sz="4000"/>
            </a:lvl3pPr>
            <a:lvl4pPr marL="5486181" indent="0">
              <a:buNone/>
              <a:defRPr sz="3600"/>
            </a:lvl4pPr>
            <a:lvl5pPr marL="7314907" indent="0">
              <a:buNone/>
              <a:defRPr sz="3600"/>
            </a:lvl5pPr>
            <a:lvl6pPr marL="9143634" indent="0">
              <a:buNone/>
              <a:defRPr sz="3600"/>
            </a:lvl6pPr>
            <a:lvl7pPr marL="10972361" indent="0">
              <a:buNone/>
              <a:defRPr sz="3600"/>
            </a:lvl7pPr>
            <a:lvl8pPr marL="12801088" indent="0">
              <a:buNone/>
              <a:defRPr sz="3600"/>
            </a:lvl8pPr>
            <a:lvl9pPr marL="14629815" indent="0">
              <a:buNone/>
              <a:defRPr sz="3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00FA51-1785-FA41-96ED-D701FDE160E6}" type="datetimeFigureOut">
              <a:rPr lang="en-US" smtClean="0"/>
              <a:pPr/>
              <a:t>8/6/2014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36088-1481-3241-929C-BB7387C0979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1464736"/>
            <a:ext cx="24688800" cy="6096000"/>
          </a:xfrm>
          <a:prstGeom prst="rect">
            <a:avLst/>
          </a:prstGeom>
        </p:spPr>
        <p:txBody>
          <a:bodyPr vert="horz" lIns="365745" tIns="182873" rIns="365745" bIns="182873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8534406"/>
            <a:ext cx="24688800" cy="24138469"/>
          </a:xfrm>
          <a:prstGeom prst="rect">
            <a:avLst/>
          </a:prstGeom>
        </p:spPr>
        <p:txBody>
          <a:bodyPr vert="horz" lIns="365745" tIns="182873" rIns="365745" bIns="182873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71600" y="33900536"/>
            <a:ext cx="6400800" cy="1947333"/>
          </a:xfrm>
          <a:prstGeom prst="rect">
            <a:avLst/>
          </a:prstGeom>
        </p:spPr>
        <p:txBody>
          <a:bodyPr vert="horz" lIns="365745" tIns="182873" rIns="365745" bIns="182873" rtlCol="0" anchor="ctr"/>
          <a:lstStyle>
            <a:lvl1pPr algn="l">
              <a:defRPr sz="4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00FA51-1785-FA41-96ED-D701FDE160E6}" type="datetimeFigureOut">
              <a:rPr lang="en-US" smtClean="0"/>
              <a:pPr/>
              <a:t>8/6/2014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372600" y="33900536"/>
            <a:ext cx="8686800" cy="1947333"/>
          </a:xfrm>
          <a:prstGeom prst="rect">
            <a:avLst/>
          </a:prstGeom>
        </p:spPr>
        <p:txBody>
          <a:bodyPr vert="horz" lIns="365745" tIns="182873" rIns="365745" bIns="182873" rtlCol="0" anchor="ctr"/>
          <a:lstStyle>
            <a:lvl1pPr algn="ctr">
              <a:defRPr sz="4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9659600" y="33900536"/>
            <a:ext cx="6400800" cy="1947333"/>
          </a:xfrm>
          <a:prstGeom prst="rect">
            <a:avLst/>
          </a:prstGeom>
        </p:spPr>
        <p:txBody>
          <a:bodyPr vert="horz" lIns="365745" tIns="182873" rIns="365745" bIns="182873" rtlCol="0" anchor="ctr"/>
          <a:lstStyle>
            <a:lvl1pPr algn="r">
              <a:defRPr sz="4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C36088-1481-3241-929C-BB7387C09798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1828727" rtl="0" eaLnBrk="1" latinLnBrk="0" hangingPunct="1">
        <a:spcBef>
          <a:spcPct val="0"/>
        </a:spcBef>
        <a:buNone/>
        <a:defRPr sz="17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371545" indent="-1371545" algn="l" defTabSz="1828727" rtl="0" eaLnBrk="1" latinLnBrk="0" hangingPunct="1">
        <a:spcBef>
          <a:spcPct val="20000"/>
        </a:spcBef>
        <a:buFont typeface="Arial"/>
        <a:buChar char="•"/>
        <a:defRPr sz="12800" kern="1200">
          <a:solidFill>
            <a:schemeClr val="tx1"/>
          </a:solidFill>
          <a:latin typeface="+mn-lt"/>
          <a:ea typeface="+mn-ea"/>
          <a:cs typeface="+mn-cs"/>
        </a:defRPr>
      </a:lvl1pPr>
      <a:lvl2pPr marL="2971681" indent="-1142954" algn="l" defTabSz="1828727" rtl="0" eaLnBrk="1" latinLnBrk="0" hangingPunct="1">
        <a:spcBef>
          <a:spcPct val="20000"/>
        </a:spcBef>
        <a:buFont typeface="Arial"/>
        <a:buChar char="–"/>
        <a:defRPr sz="11200" kern="1200">
          <a:solidFill>
            <a:schemeClr val="tx1"/>
          </a:solidFill>
          <a:latin typeface="+mn-lt"/>
          <a:ea typeface="+mn-ea"/>
          <a:cs typeface="+mn-cs"/>
        </a:defRPr>
      </a:lvl2pPr>
      <a:lvl3pPr marL="4571817" indent="-914363" algn="l" defTabSz="1828727" rtl="0" eaLnBrk="1" latinLnBrk="0" hangingPunct="1">
        <a:spcBef>
          <a:spcPct val="20000"/>
        </a:spcBef>
        <a:buFont typeface="Arial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3pPr>
      <a:lvl4pPr marL="6400544" indent="-914363" algn="l" defTabSz="1828727" rtl="0" eaLnBrk="1" latinLnBrk="0" hangingPunct="1">
        <a:spcBef>
          <a:spcPct val="20000"/>
        </a:spcBef>
        <a:buFont typeface="Arial"/>
        <a:buChar char="–"/>
        <a:defRPr sz="8000" kern="1200">
          <a:solidFill>
            <a:schemeClr val="tx1"/>
          </a:solidFill>
          <a:latin typeface="+mn-lt"/>
          <a:ea typeface="+mn-ea"/>
          <a:cs typeface="+mn-cs"/>
        </a:defRPr>
      </a:lvl4pPr>
      <a:lvl5pPr marL="8229271" indent="-914363" algn="l" defTabSz="1828727" rtl="0" eaLnBrk="1" latinLnBrk="0" hangingPunct="1">
        <a:spcBef>
          <a:spcPct val="20000"/>
        </a:spcBef>
        <a:buFont typeface="Arial"/>
        <a:buChar char="»"/>
        <a:defRPr sz="8000" kern="1200">
          <a:solidFill>
            <a:schemeClr val="tx1"/>
          </a:solidFill>
          <a:latin typeface="+mn-lt"/>
          <a:ea typeface="+mn-ea"/>
          <a:cs typeface="+mn-cs"/>
        </a:defRPr>
      </a:lvl5pPr>
      <a:lvl6pPr marL="10057998" indent="-914363" algn="l" defTabSz="1828727" rtl="0" eaLnBrk="1" latinLnBrk="0" hangingPunct="1">
        <a:spcBef>
          <a:spcPct val="20000"/>
        </a:spcBef>
        <a:buFont typeface="Arial"/>
        <a:buChar char="•"/>
        <a:defRPr sz="8000" kern="1200">
          <a:solidFill>
            <a:schemeClr val="tx1"/>
          </a:solidFill>
          <a:latin typeface="+mn-lt"/>
          <a:ea typeface="+mn-ea"/>
          <a:cs typeface="+mn-cs"/>
        </a:defRPr>
      </a:lvl6pPr>
      <a:lvl7pPr marL="11886725" indent="-914363" algn="l" defTabSz="1828727" rtl="0" eaLnBrk="1" latinLnBrk="0" hangingPunct="1">
        <a:spcBef>
          <a:spcPct val="20000"/>
        </a:spcBef>
        <a:buFont typeface="Arial"/>
        <a:buChar char="•"/>
        <a:defRPr sz="8000" kern="1200">
          <a:solidFill>
            <a:schemeClr val="tx1"/>
          </a:solidFill>
          <a:latin typeface="+mn-lt"/>
          <a:ea typeface="+mn-ea"/>
          <a:cs typeface="+mn-cs"/>
        </a:defRPr>
      </a:lvl7pPr>
      <a:lvl8pPr marL="13715451" indent="-914363" algn="l" defTabSz="1828727" rtl="0" eaLnBrk="1" latinLnBrk="0" hangingPunct="1">
        <a:spcBef>
          <a:spcPct val="20000"/>
        </a:spcBef>
        <a:buFont typeface="Arial"/>
        <a:buChar char="•"/>
        <a:defRPr sz="8000" kern="1200">
          <a:solidFill>
            <a:schemeClr val="tx1"/>
          </a:solidFill>
          <a:latin typeface="+mn-lt"/>
          <a:ea typeface="+mn-ea"/>
          <a:cs typeface="+mn-cs"/>
        </a:defRPr>
      </a:lvl8pPr>
      <a:lvl9pPr marL="15544178" indent="-914363" algn="l" defTabSz="1828727" rtl="0" eaLnBrk="1" latinLnBrk="0" hangingPunct="1">
        <a:spcBef>
          <a:spcPct val="20000"/>
        </a:spcBef>
        <a:buFont typeface="Arial"/>
        <a:buChar char="•"/>
        <a:defRPr sz="8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727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1pPr>
      <a:lvl2pPr marL="1828727" algn="l" defTabSz="1828727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2pPr>
      <a:lvl3pPr marL="3657454" algn="l" defTabSz="1828727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3pPr>
      <a:lvl4pPr marL="5486181" algn="l" defTabSz="1828727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4pPr>
      <a:lvl5pPr marL="7314907" algn="l" defTabSz="1828727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5pPr>
      <a:lvl6pPr marL="9143634" algn="l" defTabSz="1828727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6pPr>
      <a:lvl7pPr marL="10972361" algn="l" defTabSz="1828727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7pPr>
      <a:lvl8pPr marL="12801088" algn="l" defTabSz="1828727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8pPr>
      <a:lvl9pPr marL="14629815" algn="l" defTabSz="1828727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5" Type="http://schemas.openxmlformats.org/officeDocument/2006/relationships/image" Target="../media/image3.gif"/><Relationship Id="rId4" Type="http://schemas.openxmlformats.org/officeDocument/2006/relationships/image" Target="../media/image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Rounded Rectangle 230"/>
          <p:cNvSpPr/>
          <p:nvPr/>
        </p:nvSpPr>
        <p:spPr>
          <a:xfrm>
            <a:off x="725714" y="18821400"/>
            <a:ext cx="12573000" cy="16255292"/>
          </a:xfrm>
          <a:prstGeom prst="roundRect">
            <a:avLst>
              <a:gd name="adj" fmla="val 5173"/>
            </a:avLst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6197" tIns="38098" rIns="76197" bIns="38098" rtlCol="0" anchor="ctr"/>
          <a:lstStyle/>
          <a:p>
            <a:pPr algn="ctr"/>
            <a:endParaRPr lang="en-US"/>
          </a:p>
        </p:txBody>
      </p:sp>
      <p:sp>
        <p:nvSpPr>
          <p:cNvPr id="7" name="Rectangle 97"/>
          <p:cNvSpPr>
            <a:spLocks noChangeArrowheads="1"/>
          </p:cNvSpPr>
          <p:nvPr/>
        </p:nvSpPr>
        <p:spPr bwMode="auto">
          <a:xfrm>
            <a:off x="9780984" y="17917017"/>
            <a:ext cx="20574000" cy="117981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lIns="76197" tIns="38098" rIns="76197" bIns="38098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62" name="TextBox 361"/>
          <p:cNvSpPr txBox="1"/>
          <p:nvPr/>
        </p:nvSpPr>
        <p:spPr>
          <a:xfrm>
            <a:off x="571500" y="952500"/>
            <a:ext cx="26344726" cy="5732334"/>
          </a:xfrm>
          <a:prstGeom prst="rect">
            <a:avLst/>
          </a:prstGeom>
          <a:noFill/>
        </p:spPr>
        <p:txBody>
          <a:bodyPr wrap="square" lIns="76197" tIns="38098" rIns="76197" bIns="38098">
            <a:prstTxWarp prst="textNoShape">
              <a:avLst/>
            </a:prstTxWarp>
            <a:spAutoFit/>
          </a:bodyPr>
          <a:lstStyle/>
          <a:p>
            <a:pPr marL="285739" indent="-285739" algn="ctr">
              <a:lnSpc>
                <a:spcPct val="90000"/>
              </a:lnSpc>
              <a:spcBef>
                <a:spcPct val="20000"/>
              </a:spcBef>
            </a:pPr>
            <a:r>
              <a:rPr lang="en-US" sz="9600" dirty="0" smtClean="0">
                <a:solidFill>
                  <a:srgbClr val="1F497D"/>
                </a:solidFill>
              </a:rPr>
              <a:t>Discovery Engines: Connecting X-ray</a:t>
            </a:r>
          </a:p>
          <a:p>
            <a:pPr marL="285739" indent="-285739" algn="ctr">
              <a:lnSpc>
                <a:spcPct val="90000"/>
              </a:lnSpc>
              <a:spcBef>
                <a:spcPct val="20000"/>
              </a:spcBef>
            </a:pPr>
            <a:r>
              <a:rPr lang="en-US" sz="9600" dirty="0" smtClean="0">
                <a:solidFill>
                  <a:srgbClr val="1F497D"/>
                </a:solidFill>
              </a:rPr>
              <a:t>Experiments to HPC Analysis</a:t>
            </a:r>
            <a:r>
              <a:rPr lang="en-US" sz="5500" dirty="0" smtClean="0">
                <a:solidFill>
                  <a:srgbClr val="1F497D"/>
                </a:solidFill>
              </a:rPr>
              <a:t/>
            </a:r>
            <a:br>
              <a:rPr lang="en-US" sz="5500" dirty="0" smtClean="0">
                <a:solidFill>
                  <a:srgbClr val="1F497D"/>
                </a:solidFill>
              </a:rPr>
            </a:br>
            <a:r>
              <a:rPr lang="en-US" sz="4500" dirty="0" smtClean="0">
                <a:solidFill>
                  <a:srgbClr val="1F497D"/>
                </a:solidFill>
              </a:rPr>
              <a:t>Justin M. Wozniak</a:t>
            </a:r>
            <a:r>
              <a:rPr lang="en-US" sz="4500" baseline="30000" dirty="0" smtClean="0">
                <a:solidFill>
                  <a:srgbClr val="1F497D"/>
                </a:solidFill>
              </a:rPr>
              <a:t>12</a:t>
            </a:r>
            <a:r>
              <a:rPr lang="en-US" sz="4500" dirty="0" smtClean="0">
                <a:solidFill>
                  <a:srgbClr val="1F497D"/>
                </a:solidFill>
              </a:rPr>
              <a:t> &lt;wozniak@mcs.anl.gov&gt;, </a:t>
            </a:r>
            <a:r>
              <a:rPr lang="en-US" sz="4500" dirty="0" smtClean="0">
                <a:solidFill>
                  <a:srgbClr val="1F497D"/>
                </a:solidFill>
              </a:rPr>
              <a:t> Hemant Sharma</a:t>
            </a:r>
            <a:r>
              <a:rPr lang="en-US" sz="4500" baseline="30000" dirty="0">
                <a:solidFill>
                  <a:srgbClr val="1F497D"/>
                </a:solidFill>
              </a:rPr>
              <a:t>1</a:t>
            </a:r>
            <a:r>
              <a:rPr lang="en-US" sz="4500" dirty="0" smtClean="0">
                <a:solidFill>
                  <a:srgbClr val="1F497D"/>
                </a:solidFill>
              </a:rPr>
              <a:t>, </a:t>
            </a:r>
            <a:br>
              <a:rPr lang="en-US" sz="4500" dirty="0" smtClean="0">
                <a:solidFill>
                  <a:srgbClr val="1F497D"/>
                </a:solidFill>
              </a:rPr>
            </a:br>
            <a:r>
              <a:rPr lang="en-US" sz="4500" dirty="0" smtClean="0">
                <a:solidFill>
                  <a:srgbClr val="1F497D"/>
                </a:solidFill>
              </a:rPr>
              <a:t>Michael Wilde</a:t>
            </a:r>
            <a:r>
              <a:rPr lang="en-US" sz="4500" baseline="30000" dirty="0" smtClean="0">
                <a:solidFill>
                  <a:srgbClr val="1F497D"/>
                </a:solidFill>
              </a:rPr>
              <a:t>12</a:t>
            </a:r>
            <a:r>
              <a:rPr lang="en-US" sz="4500" dirty="0" smtClean="0">
                <a:solidFill>
                  <a:srgbClr val="1F497D"/>
                </a:solidFill>
              </a:rPr>
              <a:t>, Ian </a:t>
            </a:r>
            <a:r>
              <a:rPr lang="en-US" sz="4500" dirty="0" smtClean="0">
                <a:solidFill>
                  <a:srgbClr val="1F497D"/>
                </a:solidFill>
              </a:rPr>
              <a:t>T. </a:t>
            </a:r>
            <a:r>
              <a:rPr lang="en-US" sz="4500" dirty="0" smtClean="0">
                <a:solidFill>
                  <a:srgbClr val="1F497D"/>
                </a:solidFill>
              </a:rPr>
              <a:t>Foster</a:t>
            </a:r>
            <a:r>
              <a:rPr lang="en-US" sz="4500" baseline="30000" dirty="0" smtClean="0">
                <a:solidFill>
                  <a:srgbClr val="1F497D"/>
                </a:solidFill>
              </a:rPr>
              <a:t>12</a:t>
            </a:r>
            <a:endParaRPr lang="en-US" sz="4500" dirty="0" smtClean="0">
              <a:solidFill>
                <a:srgbClr val="1F497D"/>
              </a:solidFill>
            </a:endParaRPr>
          </a:p>
          <a:p>
            <a:pPr marL="289548" indent="-285739" algn="ctr">
              <a:lnSpc>
                <a:spcPct val="90000"/>
              </a:lnSpc>
            </a:pPr>
            <a:r>
              <a:rPr lang="en-US" sz="4500" dirty="0" smtClean="0">
                <a:solidFill>
                  <a:srgbClr val="1F497D"/>
                </a:solidFill>
              </a:rPr>
              <a:t>1: Argonne National Laboratory 2: University of Chicago</a:t>
            </a:r>
            <a:br>
              <a:rPr lang="en-US" sz="4500" dirty="0" smtClean="0">
                <a:solidFill>
                  <a:srgbClr val="1F497D"/>
                </a:solidFill>
              </a:rPr>
            </a:br>
            <a:r>
              <a:rPr lang="en-US" sz="6000" b="1" dirty="0">
                <a:solidFill>
                  <a:srgbClr val="1F497D"/>
                </a:solidFill>
              </a:rPr>
              <a:t>http</a:t>
            </a:r>
            <a:r>
              <a:rPr lang="en-US" sz="6000" b="1" dirty="0" smtClean="0">
                <a:solidFill>
                  <a:srgbClr val="1F497D"/>
                </a:solidFill>
              </a:rPr>
              <a:t>://sites.google.com/site/discoveryengines</a:t>
            </a:r>
            <a:endParaRPr lang="en-US" sz="5500" dirty="0">
              <a:solidFill>
                <a:srgbClr val="1F497D"/>
              </a:solidFill>
            </a:endParaRPr>
          </a:p>
        </p:txBody>
      </p:sp>
      <p:sp>
        <p:nvSpPr>
          <p:cNvPr id="363" name="TextBox 362"/>
          <p:cNvSpPr txBox="1"/>
          <p:nvPr/>
        </p:nvSpPr>
        <p:spPr>
          <a:xfrm>
            <a:off x="746760" y="35237063"/>
            <a:ext cx="26162000" cy="784826"/>
          </a:xfrm>
          <a:prstGeom prst="rect">
            <a:avLst/>
          </a:prstGeom>
          <a:noFill/>
        </p:spPr>
        <p:txBody>
          <a:bodyPr wrap="square" lIns="76197" tIns="38098" rIns="76197" bIns="38098" rtlCol="0">
            <a:spAutoFit/>
          </a:bodyPr>
          <a:lstStyle/>
          <a:p>
            <a:pPr algn="ctr"/>
            <a:r>
              <a:rPr lang="en-US" sz="2300" dirty="0"/>
              <a:t>This research is supported by the U.S. DOE </a:t>
            </a:r>
            <a:r>
              <a:rPr lang="en-US" sz="2300" dirty="0" smtClean="0"/>
              <a:t>Office of </a:t>
            </a:r>
            <a:r>
              <a:rPr lang="en-US" sz="2300" dirty="0"/>
              <a:t>Science under contract DE-AC02-06CH11357, FWP-57810.  </a:t>
            </a:r>
            <a:r>
              <a:rPr lang="en-US" sz="2300" dirty="0" smtClean="0"/>
              <a:t>Computing resources </a:t>
            </a:r>
            <a:r>
              <a:rPr lang="en-US" sz="2300" dirty="0"/>
              <a:t>were provided by the Argonne Leadership Computing Facility.</a:t>
            </a:r>
            <a:br>
              <a:rPr lang="en-US" sz="2300" dirty="0"/>
            </a:br>
            <a:endParaRPr lang="en-GB" sz="2300" dirty="0"/>
          </a:p>
        </p:txBody>
      </p:sp>
      <p:sp>
        <p:nvSpPr>
          <p:cNvPr id="228" name="Rectangle 2"/>
          <p:cNvSpPr txBox="1">
            <a:spLocks noChangeArrowheads="1"/>
          </p:cNvSpPr>
          <p:nvPr/>
        </p:nvSpPr>
        <p:spPr bwMode="auto">
          <a:xfrm>
            <a:off x="13743863" y="16237526"/>
            <a:ext cx="13172362" cy="91002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74997" tIns="38998" rIns="74997" bIns="38998" anchor="ctr">
            <a:prstTxWarp prst="textNoShape">
              <a:avLst/>
            </a:prstTxWarp>
          </a:bodyPr>
          <a:lstStyle/>
          <a:p>
            <a:pPr algn="ctr" defTabSz="380985">
              <a:lnSpc>
                <a:spcPct val="94000"/>
              </a:lnSpc>
              <a:buClr>
                <a:srgbClr val="000000"/>
              </a:buClr>
              <a:buSzPct val="100000"/>
              <a:defRPr/>
            </a:pPr>
            <a:r>
              <a:rPr lang="en-US" sz="4800" smtClean="0">
                <a:solidFill>
                  <a:srgbClr val="7F7F7F"/>
                </a:solidFill>
              </a:rPr>
              <a:t>Scalable run time based on ADLB</a:t>
            </a:r>
            <a:endParaRPr lang="en-US" sz="4800" i="1" dirty="0" smtClean="0"/>
          </a:p>
        </p:txBody>
      </p:sp>
      <p:sp>
        <p:nvSpPr>
          <p:cNvPr id="25" name="TextBox 24"/>
          <p:cNvSpPr txBox="1"/>
          <p:nvPr/>
        </p:nvSpPr>
        <p:spPr>
          <a:xfrm>
            <a:off x="14935200" y="34571508"/>
            <a:ext cx="5334000" cy="436017"/>
          </a:xfrm>
          <a:prstGeom prst="rect">
            <a:avLst/>
          </a:prstGeom>
          <a:noFill/>
        </p:spPr>
        <p:txBody>
          <a:bodyPr wrap="square" lIns="76197" tIns="38098" rIns="76197" bIns="38098" rtlCol="0">
            <a:spAutoFit/>
          </a:bodyPr>
          <a:lstStyle/>
          <a:p>
            <a:r>
              <a:rPr lang="en-US" sz="2300" dirty="0" smtClean="0">
                <a:solidFill>
                  <a:schemeClr val="bg1"/>
                </a:solidFill>
              </a:rPr>
              <a:t>Worldwide Swift usage </a:t>
            </a:r>
            <a:r>
              <a:rPr lang="en-US" sz="2300" smtClean="0">
                <a:solidFill>
                  <a:schemeClr val="bg1"/>
                </a:solidFill>
              </a:rPr>
              <a:t>through Nov </a:t>
            </a:r>
            <a:r>
              <a:rPr lang="en-US" sz="2300" dirty="0" smtClean="0">
                <a:solidFill>
                  <a:schemeClr val="bg1"/>
                </a:solidFill>
              </a:rPr>
              <a:t>2012</a:t>
            </a:r>
            <a:endParaRPr lang="en-US" sz="2300" dirty="0">
              <a:solidFill>
                <a:schemeClr val="bg1"/>
              </a:solidFill>
            </a:endParaRPr>
          </a:p>
        </p:txBody>
      </p:sp>
      <p:sp>
        <p:nvSpPr>
          <p:cNvPr id="44" name="Rectangle 2"/>
          <p:cNvSpPr txBox="1">
            <a:spLocks noChangeArrowheads="1"/>
          </p:cNvSpPr>
          <p:nvPr/>
        </p:nvSpPr>
        <p:spPr bwMode="auto">
          <a:xfrm>
            <a:off x="1348014" y="19185579"/>
            <a:ext cx="11531600" cy="702621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74997" tIns="38998" rIns="74997" bIns="38998" anchor="ctr">
            <a:prstTxWarp prst="textNoShape">
              <a:avLst/>
            </a:prstTxWarp>
          </a:bodyPr>
          <a:lstStyle/>
          <a:p>
            <a:pPr defTabSz="380985">
              <a:lnSpc>
                <a:spcPct val="94000"/>
              </a:lnSpc>
              <a:buClr>
                <a:srgbClr val="000000"/>
              </a:buClr>
              <a:buSzPct val="100000"/>
              <a:defRPr/>
            </a:pPr>
            <a:r>
              <a:rPr lang="en-US" sz="4000" dirty="0" smtClean="0">
                <a:solidFill>
                  <a:srgbClr val="7F7F7F"/>
                </a:solidFill>
              </a:rPr>
              <a:t>Key application: </a:t>
            </a:r>
            <a:r>
              <a:rPr lang="en-US" sz="3600" dirty="0" smtClean="0"/>
              <a:t>High </a:t>
            </a:r>
            <a:r>
              <a:rPr lang="en-US" sz="3600" dirty="0"/>
              <a:t>Energy X-ray Diffraction Microscopy</a:t>
            </a:r>
            <a:endParaRPr lang="en-US" sz="3600" i="1" dirty="0" smtClean="0"/>
          </a:p>
        </p:txBody>
      </p:sp>
      <p:sp>
        <p:nvSpPr>
          <p:cNvPr id="58" name="Rectangle 2"/>
          <p:cNvSpPr txBox="1">
            <a:spLocks noChangeArrowheads="1"/>
          </p:cNvSpPr>
          <p:nvPr/>
        </p:nvSpPr>
        <p:spPr bwMode="auto">
          <a:xfrm>
            <a:off x="968644" y="32149072"/>
            <a:ext cx="4876800" cy="2583111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74997" tIns="38998" rIns="74997" bIns="38998" anchor="ctr">
            <a:prstTxWarp prst="textNoShape">
              <a:avLst/>
            </a:prstTxWarp>
          </a:bodyPr>
          <a:lstStyle/>
          <a:p>
            <a:r>
              <a:rPr lang="en-US" sz="1600" b="1"/>
              <a:t>PIPS is a computationally intensive program to address problems in electrical power design and management.  The original PIPS program </a:t>
            </a:r>
            <a:r>
              <a:rPr lang="en-US" sz="1600" b="1" smtClean="0"/>
              <a:t>produces potential </a:t>
            </a:r>
            <a:r>
              <a:rPr lang="en-US" sz="1600" b="1"/>
              <a:t>grid management </a:t>
            </a:r>
            <a:r>
              <a:rPr lang="en-US" sz="1600" b="1" smtClean="0"/>
              <a:t>solutions. Swift </a:t>
            </a:r>
            <a:r>
              <a:rPr lang="en-US" sz="1600" b="1"/>
              <a:t>is used to evaluate </a:t>
            </a:r>
            <a:r>
              <a:rPr lang="en-US" sz="1600" b="1" smtClean="0"/>
              <a:t>the solutions under varying scenarios, a naturally concurrent problem.  The Swift script, which calls into PIPS libraries, was developed very quickly and scales well to 8,192 cores, the application requirement.  Results from the IBM Blue Gene/P </a:t>
            </a:r>
            <a:r>
              <a:rPr lang="en-US" sz="1600" b="1" i="1" smtClean="0"/>
              <a:t>Intrepid</a:t>
            </a:r>
            <a:r>
              <a:rPr lang="en-US" sz="1600" b="1" smtClean="0"/>
              <a:t> at ANL. </a:t>
            </a:r>
            <a:endParaRPr lang="en-US" sz="1600" dirty="0" smtClean="0"/>
          </a:p>
        </p:txBody>
      </p:sp>
      <p:sp>
        <p:nvSpPr>
          <p:cNvPr id="64" name="Rounded Rectangle 63"/>
          <p:cNvSpPr/>
          <p:nvPr/>
        </p:nvSpPr>
        <p:spPr>
          <a:xfrm>
            <a:off x="13652108" y="6534776"/>
            <a:ext cx="13187917" cy="12134224"/>
          </a:xfrm>
          <a:prstGeom prst="roundRect">
            <a:avLst>
              <a:gd name="adj" fmla="val 5173"/>
            </a:avLst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6197" tIns="38098" rIns="76197" bIns="38098" rtlCol="0" anchor="ctr"/>
          <a:lstStyle/>
          <a:p>
            <a:pPr algn="ctr"/>
            <a:endParaRPr lang="en-US"/>
          </a:p>
        </p:txBody>
      </p:sp>
      <p:sp>
        <p:nvSpPr>
          <p:cNvPr id="66" name="Rounded Rectangle 65"/>
          <p:cNvSpPr/>
          <p:nvPr/>
        </p:nvSpPr>
        <p:spPr>
          <a:xfrm>
            <a:off x="666749" y="6586927"/>
            <a:ext cx="12700000" cy="7814874"/>
          </a:xfrm>
          <a:prstGeom prst="roundRect">
            <a:avLst>
              <a:gd name="adj" fmla="val 5173"/>
            </a:avLst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6197" tIns="38098" rIns="76197" bIns="38098" rtlCol="0" anchor="ctr"/>
          <a:lstStyle/>
          <a:p>
            <a:pPr algn="ctr"/>
            <a:endParaRPr lang="en-US"/>
          </a:p>
        </p:txBody>
      </p:sp>
      <p:sp>
        <p:nvSpPr>
          <p:cNvPr id="67" name="Rectangle 2"/>
          <p:cNvSpPr txBox="1">
            <a:spLocks noChangeArrowheads="1"/>
          </p:cNvSpPr>
          <p:nvPr/>
        </p:nvSpPr>
        <p:spPr bwMode="auto">
          <a:xfrm>
            <a:off x="13705763" y="6620654"/>
            <a:ext cx="13172362" cy="91002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74997" tIns="38998" rIns="74997" bIns="38998" anchor="ctr">
            <a:prstTxWarp prst="textNoShape">
              <a:avLst/>
            </a:prstTxWarp>
          </a:bodyPr>
          <a:lstStyle/>
          <a:p>
            <a:pPr algn="ctr" defTabSz="380985">
              <a:lnSpc>
                <a:spcPct val="94000"/>
              </a:lnSpc>
              <a:buClr>
                <a:srgbClr val="000000"/>
              </a:buClr>
              <a:buSzPct val="100000"/>
              <a:defRPr/>
            </a:pPr>
            <a:r>
              <a:rPr lang="en-US" sz="4800" dirty="0" smtClean="0">
                <a:solidFill>
                  <a:srgbClr val="7F7F7F"/>
                </a:solidFill>
              </a:rPr>
              <a:t>Swift: Dataflow in </a:t>
            </a:r>
            <a:r>
              <a:rPr lang="en-US" sz="4800" dirty="0" smtClean="0">
                <a:solidFill>
                  <a:srgbClr val="7F7F7F"/>
                </a:solidFill>
              </a:rPr>
              <a:t>distributed memory</a:t>
            </a:r>
            <a:endParaRPr lang="en-US" sz="4800" i="1" dirty="0" smtClean="0"/>
          </a:p>
        </p:txBody>
      </p:sp>
      <p:sp>
        <p:nvSpPr>
          <p:cNvPr id="69" name="Rectangle 2"/>
          <p:cNvSpPr txBox="1">
            <a:spLocks noChangeArrowheads="1"/>
          </p:cNvSpPr>
          <p:nvPr/>
        </p:nvSpPr>
        <p:spPr bwMode="auto">
          <a:xfrm>
            <a:off x="609600" y="6583044"/>
            <a:ext cx="12700000" cy="8382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74997" tIns="38998" rIns="74997" bIns="38998" anchor="ctr">
            <a:prstTxWarp prst="textNoShape">
              <a:avLst/>
            </a:prstTxWarp>
          </a:bodyPr>
          <a:lstStyle/>
          <a:p>
            <a:pPr algn="ctr" defTabSz="380985">
              <a:lnSpc>
                <a:spcPct val="94000"/>
              </a:lnSpc>
              <a:buClr>
                <a:srgbClr val="000000"/>
              </a:buClr>
              <a:buSzPct val="100000"/>
              <a:defRPr/>
            </a:pPr>
            <a:r>
              <a:rPr lang="en-US" sz="4800" dirty="0" smtClean="0">
                <a:solidFill>
                  <a:srgbClr val="7F7F7F"/>
                </a:solidFill>
              </a:rPr>
              <a:t>Overview: </a:t>
            </a:r>
            <a:r>
              <a:rPr lang="en-US" sz="4800" dirty="0" smtClean="0">
                <a:solidFill>
                  <a:srgbClr val="7F7F7F"/>
                </a:solidFill>
              </a:rPr>
              <a:t>X-ray Image Analysis</a:t>
            </a:r>
            <a:endParaRPr lang="en-US" sz="4800" i="1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143000" y="7550306"/>
            <a:ext cx="11811000" cy="669909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en-US" sz="3200" dirty="0" smtClean="0"/>
              <a:t>X-ray scattering is a powerful tool for the characterization of crystal structure in metals and other materials</a:t>
            </a:r>
          </a:p>
          <a:p>
            <a:pPr marL="457200" indent="-457200">
              <a:buFont typeface="Arial" pitchFamily="34" charset="0"/>
              <a:buChar char="•"/>
            </a:pPr>
            <a:endParaRPr lang="en-US" sz="3200" dirty="0"/>
          </a:p>
          <a:p>
            <a:pPr marL="457200" indent="-457200">
              <a:buFont typeface="Arial" pitchFamily="34" charset="0"/>
              <a:buChar char="•"/>
            </a:pPr>
            <a:r>
              <a:rPr lang="en-US" sz="3200" dirty="0" smtClean="0"/>
              <a:t>The accelerators and detectors used by materials scientists are massive investments- however, they are rarely if ever connected to high-performance computing and storage systems.  Thus, data processing is an onerous, multi-month task, which </a:t>
            </a:r>
            <a:r>
              <a:rPr lang="en-US" sz="3200" dirty="0"/>
              <a:t>sometimes reveals only </a:t>
            </a:r>
            <a:r>
              <a:rPr lang="en-US" sz="3200" dirty="0" smtClean="0"/>
              <a:t>that the collected experimental data is garbage</a:t>
            </a:r>
          </a:p>
          <a:p>
            <a:pPr marL="457200" indent="-457200">
              <a:buFont typeface="Arial" pitchFamily="34" charset="0"/>
              <a:buChar char="•"/>
            </a:pPr>
            <a:endParaRPr lang="en-US" sz="3200" dirty="0"/>
          </a:p>
          <a:p>
            <a:pPr marL="457200" indent="-457200">
              <a:buFont typeface="Arial" pitchFamily="34" charset="0"/>
              <a:buChar char="•"/>
            </a:pPr>
            <a:r>
              <a:rPr lang="en-US" sz="3200" dirty="0" smtClean="0"/>
              <a:t>Our work connects Argonne Photon Source detectors to the </a:t>
            </a:r>
            <a:br>
              <a:rPr lang="en-US" sz="3200" dirty="0" smtClean="0"/>
            </a:br>
            <a:r>
              <a:rPr lang="en-US" sz="3200" dirty="0" smtClean="0"/>
              <a:t>Blue Gene/Q at Argonne Leadership Computing Facility, enabling real-time visualization feedback to experimentalists on beam- </a:t>
            </a:r>
            <a:br>
              <a:rPr lang="en-US" sz="3200" dirty="0" smtClean="0"/>
            </a:br>
            <a:r>
              <a:rPr lang="en-US" sz="3200" dirty="0" smtClean="0"/>
              <a:t>no more garbage data, instant analysis results</a:t>
            </a:r>
          </a:p>
          <a:p>
            <a:pPr marL="2285927" lvl="1" indent="-457200">
              <a:buFont typeface="Arial" pitchFamily="34" charset="0"/>
              <a:buChar char="•"/>
            </a:pPr>
            <a:endParaRPr lang="en-US" sz="3200" dirty="0"/>
          </a:p>
          <a:p>
            <a:pPr marL="457200" indent="-457200">
              <a:buFont typeface="Arial" pitchFamily="34" charset="0"/>
              <a:buChar char="•"/>
            </a:pPr>
            <a:endParaRPr lang="en-US" sz="3200" dirty="0" smtClean="0"/>
          </a:p>
          <a:p>
            <a:endParaRPr lang="en-US" sz="3200" dirty="0"/>
          </a:p>
          <a:p>
            <a:pPr marL="457200" indent="-457200">
              <a:buFont typeface="Arial" pitchFamily="34" charset="0"/>
              <a:buChar char="•"/>
            </a:pPr>
            <a:endParaRPr lang="en-US" sz="3200" dirty="0"/>
          </a:p>
        </p:txBody>
      </p:sp>
      <p:sp>
        <p:nvSpPr>
          <p:cNvPr id="5" name="Rectangle 4"/>
          <p:cNvSpPr/>
          <p:nvPr/>
        </p:nvSpPr>
        <p:spPr>
          <a:xfrm>
            <a:off x="14676000" y="12515850"/>
            <a:ext cx="11277600" cy="2399461"/>
          </a:xfrm>
          <a:prstGeom prst="rect">
            <a:avLst/>
          </a:prstGeom>
        </p:spPr>
        <p:txBody>
          <a:bodyPr>
            <a:no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en-US" sz="3200" dirty="0" smtClean="0"/>
              <a:t>The data flow programming model of the Swift parallel scripting language can elegantly express the massive concurrency demanded by these applications through implicit parallelism, which has the productivity benefits of a high-level language.</a:t>
            </a:r>
            <a:endParaRPr lang="en-US" sz="3200" dirty="0"/>
          </a:p>
        </p:txBody>
      </p:sp>
      <p:sp>
        <p:nvSpPr>
          <p:cNvPr id="37" name="Rectangle 36"/>
          <p:cNvSpPr/>
          <p:nvPr/>
        </p:nvSpPr>
        <p:spPr>
          <a:xfrm>
            <a:off x="14676000" y="7530681"/>
            <a:ext cx="5698429" cy="5401939"/>
          </a:xfrm>
          <a:prstGeom prst="rect">
            <a:avLst/>
          </a:prstGeom>
        </p:spPr>
        <p:txBody>
          <a:bodyPr>
            <a:no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en-US" sz="3200" b="1" dirty="0" smtClean="0"/>
              <a:t>Compositional programming: </a:t>
            </a:r>
            <a:br>
              <a:rPr lang="en-US" sz="3200" b="1" dirty="0" smtClean="0"/>
            </a:br>
            <a:r>
              <a:rPr lang="en-US" sz="3200" dirty="0" smtClean="0"/>
              <a:t>User script integrates multiple libraries into a dataflow application</a:t>
            </a:r>
          </a:p>
          <a:p>
            <a:pPr marL="457200" indent="-457200">
              <a:buFont typeface="Arial" pitchFamily="34" charset="0"/>
              <a:buChar char="•"/>
            </a:pPr>
            <a:endParaRPr lang="en-US" sz="3200" dirty="0" smtClean="0"/>
          </a:p>
          <a:p>
            <a:pPr marL="457200" indent="-457200">
              <a:buFont typeface="Arial" pitchFamily="34" charset="0"/>
              <a:buChar char="•"/>
            </a:pPr>
            <a:r>
              <a:rPr lang="en-US" sz="3200" dirty="0" smtClean="0"/>
              <a:t>Whole program runs over MPI </a:t>
            </a:r>
          </a:p>
          <a:p>
            <a:pPr marL="457200" indent="-457200">
              <a:buFont typeface="Arial" pitchFamily="34" charset="0"/>
              <a:buChar char="•"/>
            </a:pPr>
            <a:endParaRPr lang="en-US" sz="3200" dirty="0"/>
          </a:p>
          <a:p>
            <a:pPr marL="457200" indent="-457200">
              <a:buFont typeface="Arial" pitchFamily="34" charset="0"/>
              <a:buChar char="•"/>
            </a:pPr>
            <a:r>
              <a:rPr lang="en-US" sz="3200" dirty="0" smtClean="0"/>
              <a:t>We provide tools to call native libraries from Swift – not just </a:t>
            </a:r>
            <a:r>
              <a:rPr lang="en-US" sz="3200" dirty="0" smtClean="0"/>
              <a:t>executables</a:t>
            </a:r>
            <a:endParaRPr lang="en-US" sz="3200" dirty="0" smtClean="0"/>
          </a:p>
        </p:txBody>
      </p:sp>
      <p:sp>
        <p:nvSpPr>
          <p:cNvPr id="39" name="Rectangle 38"/>
          <p:cNvSpPr/>
          <p:nvPr/>
        </p:nvSpPr>
        <p:spPr>
          <a:xfrm>
            <a:off x="14588216" y="14658601"/>
            <a:ext cx="11277600" cy="1250961"/>
          </a:xfrm>
          <a:prstGeom prst="rect">
            <a:avLst/>
          </a:prstGeom>
        </p:spPr>
        <p:txBody>
          <a:bodyPr>
            <a:no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en-US" sz="3200" dirty="0" smtClean="0"/>
              <a:t>Less than 1% of the MPI processes are used as </a:t>
            </a:r>
            <a:r>
              <a:rPr lang="en-US" sz="3200" i="1" dirty="0" smtClean="0"/>
              <a:t>control processes</a:t>
            </a:r>
            <a:r>
              <a:rPr lang="en-US" sz="3200" dirty="0" smtClean="0"/>
              <a:t>, </a:t>
            </a:r>
            <a:r>
              <a:rPr lang="en-US" sz="3200" dirty="0" smtClean="0"/>
              <a:t>which process dataflow logic, manage tasks and data</a:t>
            </a:r>
            <a:endParaRPr lang="en-US" sz="3200" dirty="0"/>
          </a:p>
        </p:txBody>
      </p:sp>
      <p:sp>
        <p:nvSpPr>
          <p:cNvPr id="8" name="TextBox 7"/>
          <p:cNvSpPr txBox="1"/>
          <p:nvPr/>
        </p:nvSpPr>
        <p:spPr>
          <a:xfrm>
            <a:off x="13743864" y="25792161"/>
            <a:ext cx="13172362" cy="8710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rgbClr val="7F7F7F"/>
                </a:solidFill>
              </a:rPr>
              <a:t>References</a:t>
            </a:r>
            <a:r>
              <a:rPr lang="en-US" sz="3200" dirty="0" smtClean="0">
                <a:solidFill>
                  <a:srgbClr val="7F7F7F"/>
                </a:solidFill>
              </a:rPr>
              <a:t/>
            </a:r>
            <a:br>
              <a:rPr lang="en-US" sz="3200" dirty="0" smtClean="0">
                <a:solidFill>
                  <a:srgbClr val="7F7F7F"/>
                </a:solidFill>
              </a:rPr>
            </a:br>
            <a:endParaRPr lang="en-US" sz="3200" dirty="0" smtClean="0"/>
          </a:p>
          <a:p>
            <a:pPr marL="457200" indent="-457200">
              <a:buFont typeface="Arial" pitchFamily="34" charset="0"/>
              <a:buChar char="•"/>
            </a:pPr>
            <a:r>
              <a:rPr lang="en-US" sz="3200" dirty="0"/>
              <a:t>J. M. Wozniak, M. Wilde, I. T. Foster. </a:t>
            </a:r>
            <a:r>
              <a:rPr lang="en-US" sz="3200" b="1" dirty="0"/>
              <a:t>Language features for scalable distributed-memory dataflow </a:t>
            </a:r>
            <a:r>
              <a:rPr lang="en-US" sz="3200" b="1" dirty="0" smtClean="0"/>
              <a:t>computing.</a:t>
            </a:r>
            <a:r>
              <a:rPr lang="en-US" sz="3200" b="1" dirty="0"/>
              <a:t> </a:t>
            </a:r>
            <a:r>
              <a:rPr lang="en-US" sz="3200" dirty="0"/>
              <a:t>Proc. Data-Flow Models for Extreme Scale Computing at </a:t>
            </a:r>
            <a:r>
              <a:rPr lang="en-US" sz="3200" dirty="0" smtClean="0"/>
              <a:t>PACT </a:t>
            </a:r>
            <a:r>
              <a:rPr lang="en-US" sz="3200" dirty="0"/>
              <a:t>2014.</a:t>
            </a:r>
          </a:p>
          <a:p>
            <a:pPr marL="457200" lvl="0" indent="-457200">
              <a:buFont typeface="Arial" pitchFamily="34" charset="0"/>
              <a:buChar char="•"/>
            </a:pPr>
            <a:r>
              <a:rPr lang="en-US" sz="3200" dirty="0" smtClean="0">
                <a:solidFill>
                  <a:prstClr val="black"/>
                </a:solidFill>
              </a:rPr>
              <a:t>T</a:t>
            </a:r>
            <a:r>
              <a:rPr lang="en-US" sz="3200" dirty="0">
                <a:solidFill>
                  <a:prstClr val="black"/>
                </a:solidFill>
              </a:rPr>
              <a:t>. G. Armstrong, J. M. Wozniak, M. Wilde, I. T. Foster. </a:t>
            </a:r>
            <a:r>
              <a:rPr lang="en-US" sz="3200" b="1" dirty="0">
                <a:solidFill>
                  <a:prstClr val="black"/>
                </a:solidFill>
              </a:rPr>
              <a:t>Compiler techniques for massively scalable implicit task parallelism. </a:t>
            </a:r>
            <a:r>
              <a:rPr lang="en-US" sz="3200" dirty="0">
                <a:solidFill>
                  <a:prstClr val="black"/>
                </a:solidFill>
              </a:rPr>
              <a:t>Proc. SC 2014. 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sz="3200" dirty="0" smtClean="0"/>
              <a:t>J</a:t>
            </a:r>
            <a:r>
              <a:rPr lang="en-US" sz="3200" dirty="0" smtClean="0"/>
              <a:t>. M</a:t>
            </a:r>
            <a:r>
              <a:rPr lang="en-US" sz="3200" dirty="0"/>
              <a:t>. Wozniak, </a:t>
            </a:r>
            <a:r>
              <a:rPr lang="en-US" sz="3200" dirty="0" smtClean="0"/>
              <a:t>T. G</a:t>
            </a:r>
            <a:r>
              <a:rPr lang="en-US" sz="3200" dirty="0"/>
              <a:t>. Armstrong, </a:t>
            </a:r>
            <a:r>
              <a:rPr lang="en-US" sz="3200" dirty="0" smtClean="0"/>
              <a:t>M. Wilde</a:t>
            </a:r>
            <a:r>
              <a:rPr lang="en-US" sz="3200" dirty="0"/>
              <a:t>, </a:t>
            </a:r>
            <a:r>
              <a:rPr lang="en-US" sz="3200" dirty="0" smtClean="0"/>
              <a:t>D. S</a:t>
            </a:r>
            <a:r>
              <a:rPr lang="en-US" sz="3200" dirty="0"/>
              <a:t>. Katz, </a:t>
            </a:r>
            <a:r>
              <a:rPr lang="en-US" sz="3200" dirty="0" smtClean="0"/>
              <a:t>E. Lusk</a:t>
            </a:r>
            <a:r>
              <a:rPr lang="en-US" sz="3200" dirty="0"/>
              <a:t>, </a:t>
            </a:r>
            <a:r>
              <a:rPr lang="en-US" sz="3200" dirty="0" smtClean="0"/>
              <a:t>I. T</a:t>
            </a:r>
            <a:r>
              <a:rPr lang="en-US" sz="3200" dirty="0"/>
              <a:t>. Foster. </a:t>
            </a:r>
            <a:r>
              <a:rPr lang="en-US" sz="3200" dirty="0" smtClean="0"/>
              <a:t/>
            </a:r>
            <a:br>
              <a:rPr lang="en-US" sz="3200" dirty="0" smtClean="0"/>
            </a:br>
            <a:r>
              <a:rPr lang="en-US" sz="3200" b="1" dirty="0" smtClean="0"/>
              <a:t>Swift/T</a:t>
            </a:r>
            <a:r>
              <a:rPr lang="en-US" sz="3200" b="1" dirty="0"/>
              <a:t>: Large-scale </a:t>
            </a:r>
            <a:r>
              <a:rPr lang="en-US" sz="3200" b="1" dirty="0" smtClean="0"/>
              <a:t>application composition </a:t>
            </a:r>
            <a:r>
              <a:rPr lang="en-US" sz="3200" b="1" dirty="0"/>
              <a:t>via </a:t>
            </a:r>
            <a:r>
              <a:rPr lang="en-US" sz="3200" b="1" dirty="0" smtClean="0"/>
              <a:t>distributed-memory </a:t>
            </a:r>
            <a:r>
              <a:rPr lang="en-US" sz="3200" b="1" dirty="0"/>
              <a:t>d</a:t>
            </a:r>
            <a:r>
              <a:rPr lang="en-US" sz="3200" b="1" dirty="0" smtClean="0"/>
              <a:t>ata flow processing</a:t>
            </a:r>
            <a:r>
              <a:rPr lang="en-US" sz="3200" b="1" dirty="0"/>
              <a:t>. </a:t>
            </a:r>
            <a:r>
              <a:rPr lang="en-US" sz="3200" dirty="0" smtClean="0"/>
              <a:t>Proc. CCGrid </a:t>
            </a:r>
            <a:r>
              <a:rPr lang="en-US" sz="3200" dirty="0"/>
              <a:t>2013</a:t>
            </a:r>
            <a:r>
              <a:rPr lang="en-US" sz="3200" dirty="0" smtClean="0"/>
              <a:t>.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sz="3200" dirty="0" smtClean="0"/>
              <a:t>J. </a:t>
            </a:r>
            <a:r>
              <a:rPr lang="en-US" sz="3200" dirty="0"/>
              <a:t>M. Wozniak, </a:t>
            </a:r>
            <a:r>
              <a:rPr lang="en-US" sz="3200" dirty="0" smtClean="0"/>
              <a:t>T. G</a:t>
            </a:r>
            <a:r>
              <a:rPr lang="en-US" sz="3200" dirty="0"/>
              <a:t>. Armstrong, </a:t>
            </a:r>
            <a:r>
              <a:rPr lang="en-US" sz="3200" dirty="0" smtClean="0"/>
              <a:t>K. </a:t>
            </a:r>
            <a:r>
              <a:rPr lang="en-US" sz="3200" dirty="0" err="1" smtClean="0"/>
              <a:t>Maheshwari</a:t>
            </a:r>
            <a:r>
              <a:rPr lang="en-US" sz="3200" dirty="0"/>
              <a:t>, </a:t>
            </a:r>
            <a:r>
              <a:rPr lang="en-US" sz="3200" dirty="0" smtClean="0"/>
              <a:t>E. L</a:t>
            </a:r>
            <a:r>
              <a:rPr lang="en-US" sz="3200" dirty="0"/>
              <a:t>. Lusk, </a:t>
            </a:r>
            <a:r>
              <a:rPr lang="en-US" sz="3200" dirty="0" smtClean="0"/>
              <a:t>D. S</a:t>
            </a:r>
            <a:r>
              <a:rPr lang="en-US" sz="3200" dirty="0"/>
              <a:t>. Katz, </a:t>
            </a:r>
            <a:r>
              <a:rPr lang="en-US" sz="3200" dirty="0" smtClean="0"/>
              <a:t>M. Wilde</a:t>
            </a:r>
            <a:r>
              <a:rPr lang="en-US" sz="3200" dirty="0"/>
              <a:t>, </a:t>
            </a:r>
            <a:r>
              <a:rPr lang="en-US" sz="3200" dirty="0" smtClean="0"/>
              <a:t>I. T</a:t>
            </a:r>
            <a:r>
              <a:rPr lang="en-US" sz="3200" dirty="0"/>
              <a:t>. Foster. </a:t>
            </a:r>
            <a:r>
              <a:rPr lang="en-US" sz="3200" b="1" dirty="0" smtClean="0"/>
              <a:t>Turbine</a:t>
            </a:r>
            <a:r>
              <a:rPr lang="en-US" sz="3200" b="1" dirty="0"/>
              <a:t>: A distributed-memory dataflow engine for high performance many-task applications. </a:t>
            </a:r>
            <a:r>
              <a:rPr lang="en-US" sz="3200" b="1" dirty="0" smtClean="0"/>
              <a:t/>
            </a:r>
            <a:br>
              <a:rPr lang="en-US" sz="3200" b="1" dirty="0" smtClean="0"/>
            </a:br>
            <a:r>
              <a:rPr lang="en-US" sz="3200" dirty="0" smtClean="0"/>
              <a:t>Fundamenta </a:t>
            </a:r>
            <a:r>
              <a:rPr lang="en-US" sz="3200" dirty="0"/>
              <a:t>Informaticae 128(3), 2013. </a:t>
            </a:r>
            <a:endParaRPr lang="en-US" sz="3200" dirty="0" smtClean="0"/>
          </a:p>
          <a:p>
            <a:pPr marL="457200" indent="-457200">
              <a:buFont typeface="Arial" pitchFamily="34" charset="0"/>
              <a:buChar char="•"/>
            </a:pPr>
            <a:r>
              <a:rPr lang="en-US" sz="3200" dirty="0" smtClean="0"/>
              <a:t>E</a:t>
            </a:r>
            <a:r>
              <a:rPr lang="en-US" sz="3200" dirty="0"/>
              <a:t>. L. Lusk, S. C. Pieper</a:t>
            </a:r>
            <a:r>
              <a:rPr lang="en-US" sz="3200" dirty="0" smtClean="0"/>
              <a:t>, and </a:t>
            </a:r>
            <a:r>
              <a:rPr lang="en-US" sz="3200" dirty="0"/>
              <a:t>R. M. Butler. </a:t>
            </a:r>
            <a:r>
              <a:rPr lang="en-US" sz="3200" b="1" dirty="0"/>
              <a:t>More scalability, less pain: </a:t>
            </a:r>
            <a:r>
              <a:rPr lang="en-US" sz="3200" b="1" dirty="0" smtClean="0"/>
              <a:t>A simple </a:t>
            </a:r>
            <a:r>
              <a:rPr lang="en-US" sz="3200" b="1" dirty="0"/>
              <a:t>programming model and its implementation for extreme </a:t>
            </a:r>
            <a:r>
              <a:rPr lang="en-US" sz="3200" b="1" dirty="0" smtClean="0"/>
              <a:t>computing.</a:t>
            </a:r>
            <a:r>
              <a:rPr lang="en-US" sz="3200" dirty="0" smtClean="0"/>
              <a:t> </a:t>
            </a:r>
            <a:br>
              <a:rPr lang="en-US" sz="3200" dirty="0" smtClean="0"/>
            </a:br>
            <a:r>
              <a:rPr lang="en-US" sz="3200" dirty="0" err="1" smtClean="0"/>
              <a:t>SciDAC</a:t>
            </a:r>
            <a:r>
              <a:rPr lang="en-US" sz="3200" dirty="0" smtClean="0"/>
              <a:t> </a:t>
            </a:r>
            <a:r>
              <a:rPr lang="en-US" sz="3200" dirty="0"/>
              <a:t>Review, 2010.</a:t>
            </a:r>
          </a:p>
        </p:txBody>
      </p:sp>
      <p:sp>
        <p:nvSpPr>
          <p:cNvPr id="46" name="Rectangle 45"/>
          <p:cNvSpPr/>
          <p:nvPr/>
        </p:nvSpPr>
        <p:spPr>
          <a:xfrm>
            <a:off x="14588216" y="15773400"/>
            <a:ext cx="11277600" cy="2733522"/>
          </a:xfrm>
          <a:prstGeom prst="rect">
            <a:avLst/>
          </a:prstGeom>
        </p:spPr>
        <p:txBody>
          <a:bodyPr>
            <a:no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en-US" sz="3200" dirty="0" smtClean="0"/>
              <a:t>At run time, uses the </a:t>
            </a:r>
            <a:r>
              <a:rPr lang="en-US" sz="3200" dirty="0" smtClean="0"/>
              <a:t>Asynchronous </a:t>
            </a:r>
            <a:r>
              <a:rPr lang="en-US" sz="3200" dirty="0" smtClean="0"/>
              <a:t>Dynamic Load Balancer (ADLB</a:t>
            </a:r>
            <a:r>
              <a:rPr lang="en-US" sz="3200" dirty="0" smtClean="0"/>
              <a:t>), which </a:t>
            </a:r>
            <a:r>
              <a:rPr lang="en-US" sz="3200" dirty="0" smtClean="0"/>
              <a:t>was developed </a:t>
            </a:r>
            <a:r>
              <a:rPr lang="en-US" sz="3200" dirty="0" smtClean="0"/>
              <a:t>previously (Lusk, 2010)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sz="3200" dirty="0" smtClean="0"/>
              <a:t>Swift can utilize massive numbers of processors, distributed </a:t>
            </a:r>
            <a:br>
              <a:rPr lang="en-US" sz="3200" dirty="0" smtClean="0"/>
            </a:br>
            <a:r>
              <a:rPr lang="en-US" sz="3200" dirty="0" smtClean="0"/>
              <a:t>~1.5 billion tasks/second (Armstrong, 2014)</a:t>
            </a:r>
            <a:endParaRPr lang="en-US" sz="3200" dirty="0" smtClean="0"/>
          </a:p>
          <a:p>
            <a:pPr marL="457200" indent="-457200">
              <a:buFont typeface="Arial" pitchFamily="34" charset="0"/>
              <a:buChar char="•"/>
            </a:pPr>
            <a:endParaRPr lang="en-US" sz="3200" dirty="0"/>
          </a:p>
        </p:txBody>
      </p:sp>
      <p:grpSp>
        <p:nvGrpSpPr>
          <p:cNvPr id="82" name="Group 81"/>
          <p:cNvGrpSpPr/>
          <p:nvPr/>
        </p:nvGrpSpPr>
        <p:grpSpPr>
          <a:xfrm>
            <a:off x="21229251" y="9652037"/>
            <a:ext cx="1397175" cy="1256937"/>
            <a:chOff x="863065" y="3200017"/>
            <a:chExt cx="1933008" cy="1738987"/>
          </a:xfrm>
        </p:grpSpPr>
        <p:sp>
          <p:nvSpPr>
            <p:cNvPr id="83" name="Rectangle 82"/>
            <p:cNvSpPr/>
            <p:nvPr/>
          </p:nvSpPr>
          <p:spPr>
            <a:xfrm>
              <a:off x="1181877" y="3508310"/>
              <a:ext cx="1614196" cy="1430694"/>
            </a:xfrm>
            <a:prstGeom prst="rect">
              <a:avLst/>
            </a:prstGeom>
            <a:solidFill>
              <a:srgbClr val="1F497D">
                <a:lumMod val="20000"/>
                <a:lumOff val="80000"/>
              </a:srgbClr>
            </a:solidFill>
            <a:ln w="25400" cap="flat" cmpd="sng" algn="ctr">
              <a:solidFill>
                <a:srgbClr val="A6C4DE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Swift control process</a:t>
              </a:r>
            </a:p>
          </p:txBody>
        </p:sp>
        <p:sp>
          <p:nvSpPr>
            <p:cNvPr id="84" name="Rectangle 83"/>
            <p:cNvSpPr/>
            <p:nvPr/>
          </p:nvSpPr>
          <p:spPr>
            <a:xfrm>
              <a:off x="1029477" y="3355910"/>
              <a:ext cx="1614196" cy="1430694"/>
            </a:xfrm>
            <a:prstGeom prst="rect">
              <a:avLst/>
            </a:prstGeom>
            <a:solidFill>
              <a:srgbClr val="1F497D">
                <a:lumMod val="20000"/>
                <a:lumOff val="80000"/>
              </a:srgbClr>
            </a:solidFill>
            <a:ln w="25400" cap="flat" cmpd="sng" algn="ctr">
              <a:solidFill>
                <a:srgbClr val="A6C4DE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Swift control process</a:t>
              </a:r>
            </a:p>
          </p:txBody>
        </p:sp>
        <p:sp>
          <p:nvSpPr>
            <p:cNvPr id="85" name="Rectangle 84"/>
            <p:cNvSpPr/>
            <p:nvPr/>
          </p:nvSpPr>
          <p:spPr>
            <a:xfrm>
              <a:off x="863065" y="3200017"/>
              <a:ext cx="1614196" cy="1430693"/>
            </a:xfrm>
            <a:prstGeom prst="rect">
              <a:avLst/>
            </a:prstGeom>
            <a:solidFill>
              <a:srgbClr val="1F497D">
                <a:lumMod val="20000"/>
                <a:lumOff val="80000"/>
              </a:srgbClr>
            </a:solidFill>
            <a:ln w="25400" cap="flat" cmpd="sng" algn="ctr">
              <a:solidFill>
                <a:srgbClr val="A6C4DE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Swift control process</a:t>
              </a:r>
            </a:p>
          </p:txBody>
        </p:sp>
      </p:grpSp>
      <p:grpSp>
        <p:nvGrpSpPr>
          <p:cNvPr id="86" name="Group 85"/>
          <p:cNvGrpSpPr/>
          <p:nvPr/>
        </p:nvGrpSpPr>
        <p:grpSpPr>
          <a:xfrm>
            <a:off x="22790811" y="9318799"/>
            <a:ext cx="2808939" cy="2533554"/>
            <a:chOff x="3200400" y="3200399"/>
            <a:chExt cx="3886200" cy="3505201"/>
          </a:xfrm>
        </p:grpSpPr>
        <p:grpSp>
          <p:nvGrpSpPr>
            <p:cNvPr id="87" name="Group 86"/>
            <p:cNvGrpSpPr/>
            <p:nvPr/>
          </p:nvGrpSpPr>
          <p:grpSpPr>
            <a:xfrm>
              <a:off x="3505200" y="3505200"/>
              <a:ext cx="3581400" cy="3200400"/>
              <a:chOff x="3200400" y="3200400"/>
              <a:chExt cx="3581400" cy="3200400"/>
            </a:xfrm>
          </p:grpSpPr>
          <p:sp>
            <p:nvSpPr>
              <p:cNvPr id="104" name="Rectangle 103"/>
              <p:cNvSpPr/>
              <p:nvPr/>
            </p:nvSpPr>
            <p:spPr>
              <a:xfrm>
                <a:off x="3200400" y="3200400"/>
                <a:ext cx="3581400" cy="3200400"/>
              </a:xfrm>
              <a:prstGeom prst="rect">
                <a:avLst/>
              </a:prstGeom>
              <a:solidFill>
                <a:srgbClr val="1F497D">
                  <a:lumMod val="20000"/>
                  <a:lumOff val="80000"/>
                </a:srgbClr>
              </a:solidFill>
              <a:ln w="25400" cap="flat" cmpd="sng" algn="ctr">
                <a:solidFill>
                  <a:srgbClr val="A6C4DE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40404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Swift worker process</a:t>
                </a:r>
              </a:p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pic>
            <p:nvPicPr>
              <p:cNvPr id="105" name="Picture 2" descr="C:\cygwin\home\justin\ATPESC_2013-08-06\part11-swift-py-r\slides\python-powered-h-50x65.png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407226" y="5114037"/>
                <a:ext cx="749559" cy="9744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6" name="Picture 3" descr="C:\cygwin\home\justin\ATPESC_2013-08-06\part11-swift-py-r\slides\Rlogo.jpg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63275" y="5221293"/>
                <a:ext cx="1004548" cy="75991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7" name="Rounded Rectangle 106"/>
              <p:cNvSpPr/>
              <p:nvPr/>
            </p:nvSpPr>
            <p:spPr>
              <a:xfrm>
                <a:off x="3431332" y="4052596"/>
                <a:ext cx="762000" cy="748004"/>
              </a:xfrm>
              <a:prstGeom prst="roundRect">
                <a:avLst/>
              </a:prstGeom>
              <a:solidFill>
                <a:srgbClr val="A6C4DE"/>
              </a:solidFill>
              <a:ln w="25400" cap="flat" cmpd="sng" algn="ctr">
                <a:solidFill>
                  <a:srgbClr val="A6C4DE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C</a:t>
                </a:r>
              </a:p>
            </p:txBody>
          </p:sp>
          <p:sp>
            <p:nvSpPr>
              <p:cNvPr id="108" name="Rounded Rectangle 107"/>
              <p:cNvSpPr/>
              <p:nvPr/>
            </p:nvSpPr>
            <p:spPr>
              <a:xfrm>
                <a:off x="4363275" y="4052596"/>
                <a:ext cx="762000" cy="748004"/>
              </a:xfrm>
              <a:prstGeom prst="roundRect">
                <a:avLst/>
              </a:prstGeom>
              <a:solidFill>
                <a:srgbClr val="A6C4DE"/>
              </a:solidFill>
              <a:ln w="25400" cap="flat" cmpd="sng" algn="ctr">
                <a:solidFill>
                  <a:srgbClr val="A6C4DE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C++</a:t>
                </a:r>
              </a:p>
            </p:txBody>
          </p:sp>
          <p:sp>
            <p:nvSpPr>
              <p:cNvPr id="109" name="Rounded Rectangle 108"/>
              <p:cNvSpPr/>
              <p:nvPr/>
            </p:nvSpPr>
            <p:spPr>
              <a:xfrm>
                <a:off x="5367823" y="4019647"/>
                <a:ext cx="1237863" cy="748004"/>
              </a:xfrm>
              <a:prstGeom prst="roundRect">
                <a:avLst/>
              </a:prstGeom>
              <a:solidFill>
                <a:srgbClr val="A6C4DE"/>
              </a:solidFill>
              <a:ln w="25400" cap="flat" cmpd="sng" algn="ctr">
                <a:solidFill>
                  <a:srgbClr val="A6C4DE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Fortran</a:t>
                </a:r>
              </a:p>
            </p:txBody>
          </p:sp>
          <p:pic>
            <p:nvPicPr>
              <p:cNvPr id="110" name="Picture 4" descr="C:\Users\justin\Desktop\tcllogo-tr.gif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79706" y="5056641"/>
                <a:ext cx="814096" cy="11972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88" name="Group 87"/>
            <p:cNvGrpSpPr/>
            <p:nvPr/>
          </p:nvGrpSpPr>
          <p:grpSpPr>
            <a:xfrm>
              <a:off x="3352800" y="3352800"/>
              <a:ext cx="3581400" cy="3200400"/>
              <a:chOff x="3200400" y="3200400"/>
              <a:chExt cx="3581400" cy="3200400"/>
            </a:xfrm>
          </p:grpSpPr>
          <p:sp>
            <p:nvSpPr>
              <p:cNvPr id="97" name="Rectangle 96"/>
              <p:cNvSpPr/>
              <p:nvPr/>
            </p:nvSpPr>
            <p:spPr>
              <a:xfrm>
                <a:off x="3200400" y="3200400"/>
                <a:ext cx="3581400" cy="3200400"/>
              </a:xfrm>
              <a:prstGeom prst="rect">
                <a:avLst/>
              </a:prstGeom>
              <a:solidFill>
                <a:srgbClr val="1F497D">
                  <a:lumMod val="20000"/>
                  <a:lumOff val="80000"/>
                </a:srgbClr>
              </a:solidFill>
              <a:ln w="25400" cap="flat" cmpd="sng" algn="ctr">
                <a:solidFill>
                  <a:srgbClr val="A6C4DE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pic>
            <p:nvPicPr>
              <p:cNvPr id="98" name="Picture 2" descr="C:\cygwin\home\justin\ATPESC_2013-08-06\part11-swift-py-r\slides\python-powered-h-50x65.png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407226" y="5114037"/>
                <a:ext cx="749559" cy="9744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9" name="Picture 3" descr="C:\cygwin\home\justin\ATPESC_2013-08-06\part11-swift-py-r\slides\Rlogo.jpg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63275" y="5221293"/>
                <a:ext cx="1004548" cy="75991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0" name="Rounded Rectangle 99"/>
              <p:cNvSpPr/>
              <p:nvPr/>
            </p:nvSpPr>
            <p:spPr>
              <a:xfrm>
                <a:off x="3431332" y="4052596"/>
                <a:ext cx="762000" cy="748004"/>
              </a:xfrm>
              <a:prstGeom prst="roundRect">
                <a:avLst/>
              </a:prstGeom>
              <a:solidFill>
                <a:srgbClr val="A6C4DE"/>
              </a:solidFill>
              <a:ln w="25400" cap="flat" cmpd="sng" algn="ctr">
                <a:solidFill>
                  <a:srgbClr val="A6C4DE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C</a:t>
                </a:r>
              </a:p>
            </p:txBody>
          </p:sp>
          <p:sp>
            <p:nvSpPr>
              <p:cNvPr id="101" name="Rounded Rectangle 100"/>
              <p:cNvSpPr/>
              <p:nvPr/>
            </p:nvSpPr>
            <p:spPr>
              <a:xfrm>
                <a:off x="4363275" y="4052596"/>
                <a:ext cx="762000" cy="748004"/>
              </a:xfrm>
              <a:prstGeom prst="roundRect">
                <a:avLst/>
              </a:prstGeom>
              <a:solidFill>
                <a:srgbClr val="A6C4DE"/>
              </a:solidFill>
              <a:ln w="25400" cap="flat" cmpd="sng" algn="ctr">
                <a:solidFill>
                  <a:srgbClr val="A6C4DE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C++</a:t>
                </a:r>
              </a:p>
            </p:txBody>
          </p:sp>
          <p:sp>
            <p:nvSpPr>
              <p:cNvPr id="102" name="Rounded Rectangle 101"/>
              <p:cNvSpPr/>
              <p:nvPr/>
            </p:nvSpPr>
            <p:spPr>
              <a:xfrm>
                <a:off x="5367823" y="4019647"/>
                <a:ext cx="1237863" cy="748004"/>
              </a:xfrm>
              <a:prstGeom prst="roundRect">
                <a:avLst/>
              </a:prstGeom>
              <a:solidFill>
                <a:srgbClr val="A6C4DE"/>
              </a:solidFill>
              <a:ln w="25400" cap="flat" cmpd="sng" algn="ctr">
                <a:solidFill>
                  <a:srgbClr val="A6C4DE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Fortran</a:t>
                </a:r>
              </a:p>
            </p:txBody>
          </p:sp>
          <p:pic>
            <p:nvPicPr>
              <p:cNvPr id="103" name="Picture 4" descr="C:\Users\justin\Desktop\tcllogo-tr.gif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79706" y="5056641"/>
                <a:ext cx="814096" cy="11972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89" name="Group 88"/>
            <p:cNvGrpSpPr/>
            <p:nvPr/>
          </p:nvGrpSpPr>
          <p:grpSpPr>
            <a:xfrm>
              <a:off x="3200400" y="3200399"/>
              <a:ext cx="3581400" cy="3200399"/>
              <a:chOff x="3200400" y="3200399"/>
              <a:chExt cx="3581400" cy="3200399"/>
            </a:xfrm>
          </p:grpSpPr>
          <p:sp>
            <p:nvSpPr>
              <p:cNvPr id="90" name="Rectangle 89"/>
              <p:cNvSpPr/>
              <p:nvPr/>
            </p:nvSpPr>
            <p:spPr>
              <a:xfrm>
                <a:off x="3200400" y="3200399"/>
                <a:ext cx="3581400" cy="3200399"/>
              </a:xfrm>
              <a:prstGeom prst="rect">
                <a:avLst/>
              </a:prstGeom>
              <a:solidFill>
                <a:srgbClr val="1F497D">
                  <a:lumMod val="20000"/>
                  <a:lumOff val="80000"/>
                </a:srgbClr>
              </a:solidFill>
              <a:ln w="25400" cap="flat" cmpd="sng" algn="ctr">
                <a:solidFill>
                  <a:srgbClr val="A6C4DE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t" anchorCtr="0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pic>
            <p:nvPicPr>
              <p:cNvPr id="91" name="Picture 2" descr="C:\cygwin\home\justin\ATPESC_2013-08-06\part11-swift-py-r\slides\python-powered-h-50x65.png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26633" y="5082290"/>
                <a:ext cx="836641" cy="114838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92" name="Rounded Rectangle 91"/>
              <p:cNvSpPr/>
              <p:nvPr/>
            </p:nvSpPr>
            <p:spPr>
              <a:xfrm>
                <a:off x="3407225" y="4002782"/>
                <a:ext cx="762000" cy="728616"/>
              </a:xfrm>
              <a:prstGeom prst="roundRect">
                <a:avLst/>
              </a:prstGeom>
              <a:solidFill>
                <a:srgbClr val="A6C4DE"/>
              </a:solidFill>
              <a:ln w="25400" cap="flat" cmpd="sng" algn="ctr">
                <a:solidFill>
                  <a:srgbClr val="A6C4DE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C</a:t>
                </a:r>
              </a:p>
            </p:txBody>
          </p:sp>
          <p:sp>
            <p:nvSpPr>
              <p:cNvPr id="93" name="Rounded Rectangle 92"/>
              <p:cNvSpPr/>
              <p:nvPr/>
            </p:nvSpPr>
            <p:spPr>
              <a:xfrm>
                <a:off x="4309184" y="4002782"/>
                <a:ext cx="861166" cy="728616"/>
              </a:xfrm>
              <a:prstGeom prst="roundRect">
                <a:avLst/>
              </a:prstGeom>
              <a:solidFill>
                <a:srgbClr val="A6C4DE"/>
              </a:solidFill>
              <a:ln w="25400" cap="flat" cmpd="sng" algn="ctr">
                <a:solidFill>
                  <a:srgbClr val="A6C4DE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C++</a:t>
                </a:r>
              </a:p>
            </p:txBody>
          </p:sp>
          <p:sp>
            <p:nvSpPr>
              <p:cNvPr id="94" name="Rounded Rectangle 93"/>
              <p:cNvSpPr/>
              <p:nvPr/>
            </p:nvSpPr>
            <p:spPr>
              <a:xfrm>
                <a:off x="5333788" y="4002782"/>
                <a:ext cx="1328012" cy="728616"/>
              </a:xfrm>
              <a:prstGeom prst="roundRect">
                <a:avLst/>
              </a:prstGeom>
              <a:solidFill>
                <a:srgbClr val="A6C4DE"/>
              </a:solidFill>
              <a:ln w="25400" cap="flat" cmpd="sng" algn="ctr">
                <a:solidFill>
                  <a:srgbClr val="A6C4DE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Fortran</a:t>
                </a:r>
              </a:p>
            </p:txBody>
          </p:sp>
          <p:pic>
            <p:nvPicPr>
              <p:cNvPr id="95" name="Picture 4" descr="C:\Users\justin\Desktop\tcllogo-tr.gif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32105" y="5036890"/>
                <a:ext cx="814096" cy="11972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6" name="Picture 3" descr="C:\cygwin\home\justin\ATPESC_2013-08-06\part11-swift-py-r\slides\Rlogo.jpg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98131" y="4923398"/>
                <a:ext cx="1112960" cy="60674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113" name="Group 112"/>
          <p:cNvGrpSpPr/>
          <p:nvPr/>
        </p:nvGrpSpPr>
        <p:grpSpPr>
          <a:xfrm>
            <a:off x="22322691" y="10531153"/>
            <a:ext cx="837922" cy="522978"/>
            <a:chOff x="5165102" y="5559107"/>
            <a:chExt cx="745191" cy="522978"/>
          </a:xfrm>
        </p:grpSpPr>
        <p:sp>
          <p:nvSpPr>
            <p:cNvPr id="114" name="Oval 113"/>
            <p:cNvSpPr/>
            <p:nvPr/>
          </p:nvSpPr>
          <p:spPr bwMode="auto">
            <a:xfrm>
              <a:off x="5213470" y="5559107"/>
              <a:ext cx="447364" cy="522978"/>
            </a:xfrm>
            <a:prstGeom prst="ellipse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ea typeface="MS PGothic" pitchFamily="34" charset="-128"/>
                <a:cs typeface="MS PGothic" pitchFamily="34" charset="-128"/>
              </a:endParaRPr>
            </a:p>
          </p:txBody>
        </p:sp>
        <p:sp>
          <p:nvSpPr>
            <p:cNvPr id="115" name="TextBox 114"/>
            <p:cNvSpPr txBox="1"/>
            <p:nvPr/>
          </p:nvSpPr>
          <p:spPr>
            <a:xfrm>
              <a:off x="5165102" y="5636503"/>
              <a:ext cx="7451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  <a:ea typeface="MS PGothic" pitchFamily="34" charset="-128"/>
                </a:rPr>
                <a:t>MPI</a:t>
              </a:r>
            </a:p>
          </p:txBody>
        </p:sp>
      </p:grpSp>
      <p:sp>
        <p:nvSpPr>
          <p:cNvPr id="116" name="TextBox 115"/>
          <p:cNvSpPr txBox="1"/>
          <p:nvPr/>
        </p:nvSpPr>
        <p:spPr>
          <a:xfrm>
            <a:off x="6334399" y="3868843"/>
            <a:ext cx="23118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800" b="1" dirty="0" smtClean="0">
                <a:solidFill>
                  <a:srgbClr val="404040"/>
                </a:solidFill>
                <a:ea typeface="MS PGothic" pitchFamily="34" charset="-128"/>
              </a:rPr>
              <a:t>Swift worker</a:t>
            </a:r>
            <a:endParaRPr lang="en-US" sz="1800" b="1" dirty="0">
              <a:solidFill>
                <a:srgbClr val="404040"/>
              </a:solidFill>
              <a:ea typeface="MS PGothic" pitchFamily="34" charset="-128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22244705" y="10096971"/>
            <a:ext cx="656260" cy="194461"/>
            <a:chOff x="5638800" y="4707839"/>
            <a:chExt cx="656260" cy="194461"/>
          </a:xfrm>
        </p:grpSpPr>
        <p:cxnSp>
          <p:nvCxnSpPr>
            <p:cNvPr id="111" name="Straight Arrow Connector 110"/>
            <p:cNvCxnSpPr/>
            <p:nvPr/>
          </p:nvCxnSpPr>
          <p:spPr>
            <a:xfrm>
              <a:off x="5643518" y="4707839"/>
              <a:ext cx="651541" cy="1"/>
            </a:xfrm>
            <a:prstGeom prst="straightConnector1">
              <a:avLst/>
            </a:prstGeom>
            <a:noFill/>
            <a:ln w="25400" cap="flat" cmpd="sng" algn="ctr">
              <a:solidFill>
                <a:srgbClr val="A6C4DE">
                  <a:shade val="95000"/>
                  <a:satMod val="105000"/>
                </a:srgbClr>
              </a:solidFill>
              <a:prstDash val="solid"/>
              <a:headEnd type="arrow"/>
              <a:tailEnd type="arrow"/>
            </a:ln>
            <a:effectLst/>
          </p:spPr>
        </p:cxnSp>
        <p:cxnSp>
          <p:nvCxnSpPr>
            <p:cNvPr id="112" name="Straight Arrow Connector 111"/>
            <p:cNvCxnSpPr/>
            <p:nvPr/>
          </p:nvCxnSpPr>
          <p:spPr>
            <a:xfrm>
              <a:off x="5643519" y="4902299"/>
              <a:ext cx="651541" cy="1"/>
            </a:xfrm>
            <a:prstGeom prst="straightConnector1">
              <a:avLst/>
            </a:prstGeom>
            <a:noFill/>
            <a:ln w="25400" cap="flat" cmpd="sng" algn="ctr">
              <a:solidFill>
                <a:srgbClr val="A6C4DE">
                  <a:shade val="95000"/>
                  <a:satMod val="105000"/>
                </a:srgbClr>
              </a:solidFill>
              <a:prstDash val="solid"/>
              <a:headEnd type="arrow"/>
              <a:tailEnd type="arrow"/>
            </a:ln>
            <a:effectLst/>
          </p:spPr>
        </p:cxnSp>
        <p:cxnSp>
          <p:nvCxnSpPr>
            <p:cNvPr id="117" name="Straight Arrow Connector 116"/>
            <p:cNvCxnSpPr/>
            <p:nvPr/>
          </p:nvCxnSpPr>
          <p:spPr>
            <a:xfrm>
              <a:off x="5638800" y="4800600"/>
              <a:ext cx="651541" cy="1"/>
            </a:xfrm>
            <a:prstGeom prst="straightConnector1">
              <a:avLst/>
            </a:prstGeom>
            <a:noFill/>
            <a:ln w="25400" cap="flat" cmpd="sng" algn="ctr">
              <a:solidFill>
                <a:srgbClr val="A6C4DE">
                  <a:shade val="95000"/>
                  <a:satMod val="105000"/>
                </a:srgbClr>
              </a:solidFill>
              <a:prstDash val="solid"/>
              <a:headEnd type="arrow"/>
              <a:tailEnd type="arrow"/>
            </a:ln>
            <a:effectLst/>
          </p:spPr>
        </p:cxnSp>
      </p:grpSp>
      <p:pic>
        <p:nvPicPr>
          <p:cNvPr id="118" name="Picture 2" descr="C:\cygwin\home\justin\mcs\gadgets\swift-logo\swift-turbine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92039" y="7984988"/>
            <a:ext cx="2587402" cy="1202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9" name="Picture 2" descr="C:\cygwin\home\wozniak\exm\papers\JointLab_2014_woz\julia_logo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51219" y="11054131"/>
            <a:ext cx="804446" cy="552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2687864" y="14581391"/>
            <a:ext cx="8724899" cy="4068559"/>
            <a:chOff x="-17235" y="1668373"/>
            <a:chExt cx="8724899" cy="5816600"/>
          </a:xfrm>
        </p:grpSpPr>
        <p:pic>
          <p:nvPicPr>
            <p:cNvPr id="120" name="Picture 3" descr="C:\cygwin\home\wozniak\mcs\pubs\slides\CCL_2013\APS.jpg"/>
            <p:cNvPicPr>
              <a:picLocks noChangeAspect="1"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-17235" y="1668373"/>
              <a:ext cx="8724899" cy="5816600"/>
            </a:xfrm>
            <a:prstGeom prst="rect">
              <a:avLst/>
            </a:prstGeom>
            <a:noFill/>
          </p:spPr>
        </p:pic>
        <p:sp>
          <p:nvSpPr>
            <p:cNvPr id="121" name="TextBox 120"/>
            <p:cNvSpPr txBox="1"/>
            <p:nvPr/>
          </p:nvSpPr>
          <p:spPr>
            <a:xfrm>
              <a:off x="304799" y="5681719"/>
              <a:ext cx="630788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>
                  <a:solidFill>
                    <a:srgbClr val="FFC000"/>
                  </a:solidFill>
                  <a:latin typeface="Arial Black" pitchFamily="34" charset="0"/>
                </a:rPr>
                <a:t>Advanced Photon Source (APS)</a:t>
              </a:r>
              <a:endParaRPr lang="en-US" sz="2800" dirty="0">
                <a:solidFill>
                  <a:srgbClr val="FFC000"/>
                </a:solidFill>
                <a:latin typeface="Arial Black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6249</TotalTime>
  <Words>347</Words>
  <Application>Microsoft Office PowerPoint</Application>
  <PresentationFormat>Custom</PresentationFormat>
  <Paragraphs>61</Paragraphs>
  <Slides>1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Office Theme</vt:lpstr>
      <vt:lpstr>PowerPoint Presentation</vt:lpstr>
    </vt:vector>
  </TitlesOfParts>
  <Company>Argonne National Laboratory</Company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Michael Wilde</dc:creator>
  <cp:lastModifiedBy>wozniak</cp:lastModifiedBy>
  <cp:revision>147</cp:revision>
  <cp:lastPrinted>2013-02-04T00:39:05Z</cp:lastPrinted>
  <dcterms:created xsi:type="dcterms:W3CDTF">2013-02-03T23:37:43Z</dcterms:created>
  <dcterms:modified xsi:type="dcterms:W3CDTF">2014-08-07T21:34:01Z</dcterms:modified>
</cp:coreProperties>
</file>